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00" r:id="rId2"/>
    <p:sldId id="1097" r:id="rId3"/>
    <p:sldId id="1098" r:id="rId4"/>
    <p:sldId id="1099" r:id="rId5"/>
    <p:sldId id="109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cxnSp>
        <p:nvCxnSpPr>
          <p:cNvPr id="5" name="SeparatorLine"/>
          <p:cNvCxnSpPr/>
          <p:nvPr userDrawn="1"/>
        </p:nvCxnSpPr>
        <p:spPr>
          <a:xfrm>
            <a:off x="0" y="4873803"/>
            <a:ext cx="11857037" cy="0"/>
          </a:xfrm>
          <a:prstGeom prst="line">
            <a:avLst/>
          </a:prstGeom>
          <a:ln w="19050" cap="flat">
            <a:solidFill>
              <a:schemeClr val="accent3"/>
            </a:solidFill>
            <a:miter lim="800000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lientLogo"/>
          <p:cNvSpPr>
            <a:spLocks noGrp="1"/>
          </p:cNvSpPr>
          <p:nvPr>
            <p:ph type="pic" sz="quarter" idx="10"/>
          </p:nvPr>
        </p:nvSpPr>
        <p:spPr>
          <a:xfrm>
            <a:off x="8617039" y="3364443"/>
            <a:ext cx="3239999" cy="1399647"/>
          </a:xfrm>
          <a:effectLst/>
        </p:spPr>
        <p:txBody>
          <a:bodyPr/>
          <a:lstStyle>
            <a:lvl1pPr marL="0" indent="0">
              <a:buNone/>
              <a:defRPr>
                <a:effectLst/>
              </a:defRPr>
            </a:lvl1pPr>
          </a:lstStyle>
          <a:p>
            <a:r>
              <a:rPr lang="en-US" dirty="0">
                <a:effectLst/>
              </a:rPr>
              <a:t>Click icon to add picture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334965" y="2420938"/>
            <a:ext cx="11522075" cy="900000"/>
          </a:xfrm>
          <a:effectLst/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2200">
                <a:solidFill>
                  <a:schemeClr val="bg2"/>
                </a:solidFill>
                <a:effectLst/>
              </a:defRPr>
            </a:lvl1pPr>
            <a:lvl2pPr marL="457178" indent="0" algn="ctr">
              <a:buNone/>
              <a:defRPr sz="2000">
                <a:effectLst/>
              </a:defRPr>
            </a:lvl2pPr>
            <a:lvl3pPr marL="914354" indent="0" algn="ctr">
              <a:buNone/>
              <a:defRPr sz="1800">
                <a:effectLst/>
              </a:defRPr>
            </a:lvl3pPr>
            <a:lvl4pPr marL="1371532" indent="0" algn="ctr">
              <a:buNone/>
              <a:defRPr sz="1600">
                <a:effectLst/>
              </a:defRPr>
            </a:lvl4pPr>
            <a:lvl5pPr marL="1828709" indent="0" algn="ctr">
              <a:buNone/>
              <a:defRPr sz="1600">
                <a:effectLst/>
              </a:defRPr>
            </a:lvl5pPr>
            <a:lvl6pPr marL="2285886" indent="0" algn="ctr">
              <a:buNone/>
              <a:defRPr sz="1600">
                <a:effectLst/>
              </a:defRPr>
            </a:lvl6pPr>
            <a:lvl7pPr marL="2743062" indent="0" algn="ctr">
              <a:buNone/>
              <a:defRPr sz="1600">
                <a:effectLst/>
              </a:defRPr>
            </a:lvl7pPr>
            <a:lvl8pPr marL="3200240" indent="0" algn="ctr">
              <a:buNone/>
              <a:defRPr sz="1600">
                <a:effectLst/>
              </a:defRPr>
            </a:lvl8pPr>
            <a:lvl9pPr marL="3657418" indent="0" algn="ctr">
              <a:buNone/>
              <a:defRPr sz="1600">
                <a:effectLst/>
              </a:defRPr>
            </a:lvl9pPr>
          </a:lstStyle>
          <a:p>
            <a:r>
              <a:rPr lang="en-US">
                <a:effectLst/>
              </a:rPr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334964" y="1268413"/>
            <a:ext cx="11522075" cy="900112"/>
          </a:xfrm>
          <a:effectLst/>
        </p:spPr>
        <p:txBody>
          <a:bodyPr anchor="b"/>
          <a:lstStyle>
            <a:lvl1pPr algn="l">
              <a:spcBef>
                <a:spcPct val="0"/>
              </a:spcBef>
              <a:defRPr sz="26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>
                <a:effectLst/>
              </a:rPr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12194767"/>
      </p:ext>
    </p:extLst>
  </p:cSld>
  <p:clrMapOvr>
    <a:masterClrMapping/>
  </p:clrMapOvr>
  <p:transition/>
  <p:extLst mod="1"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418394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cxnSp>
        <p:nvCxnSpPr>
          <p:cNvPr id="39" name="SeparatorLine"/>
          <p:cNvCxnSpPr/>
          <p:nvPr userDrawn="1"/>
        </p:nvCxnSpPr>
        <p:spPr>
          <a:xfrm>
            <a:off x="0" y="5481638"/>
            <a:ext cx="11857037" cy="0"/>
          </a:xfrm>
          <a:prstGeom prst="line">
            <a:avLst/>
          </a:prstGeom>
          <a:ln w="19050" cap="flat">
            <a:solidFill>
              <a:schemeClr val="accent3"/>
            </a:solidFill>
            <a:miter lim="800000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tfpLayoutConfig" hidden="1"/>
          <p:cNvSpPr txBox="1"/>
          <p:nvPr userDrawn="1"/>
        </p:nvSpPr>
        <p:spPr>
          <a:xfrm>
            <a:off x="12700" y="12700"/>
            <a:ext cx="431776" cy="88092"/>
          </a:xfrm>
          <a:prstGeom prst="rect">
            <a:avLst/>
          </a:prstGeom>
          <a:noFill/>
          <a:effectLst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US" sz="100" dirty="0">
                <a:solidFill>
                  <a:srgbClr val="FFFFFF">
                    <a:alpha val="0"/>
                  </a:srgbClr>
                </a:solidFill>
                <a:effectLst/>
              </a:rPr>
              <a:t>overall_0_131678750362634556 columns_1_131678750362634556 </a:t>
            </a:r>
          </a:p>
        </p:txBody>
      </p:sp>
    </p:spTree>
    <p:extLst>
      <p:ext uri="{BB962C8B-B14F-4D97-AF65-F5344CB8AC3E}">
        <p14:creationId xmlns:p14="http://schemas.microsoft.com/office/powerpoint/2010/main" val="804466400"/>
      </p:ext>
    </p:extLst>
  </p:cSld>
  <p:clrMapOvr>
    <a:masterClrMapping/>
  </p:clrMapOvr>
  <p:transition/>
  <p:extLst mod="1"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cxnSp>
        <p:nvCxnSpPr>
          <p:cNvPr id="39" name="SeparatorLine"/>
          <p:cNvCxnSpPr/>
          <p:nvPr userDrawn="1"/>
        </p:nvCxnSpPr>
        <p:spPr>
          <a:xfrm>
            <a:off x="0" y="5481638"/>
            <a:ext cx="11857037" cy="0"/>
          </a:xfrm>
          <a:prstGeom prst="line">
            <a:avLst/>
          </a:prstGeom>
          <a:ln w="19050" cap="flat">
            <a:solidFill>
              <a:schemeClr val="accent3"/>
            </a:solidFill>
            <a:miter lim="800000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11327"/>
      </p:ext>
    </p:extLst>
  </p:cSld>
  <p:clrMapOvr>
    <a:masterClrMapping/>
  </p:clrMapOvr>
  <p:transition/>
  <p:extLst mod="1">
    <p:ext uri="{DCECCB84-F9BA-43D5-87BE-67443E8EF086}">
      <p15:sldGuideLst xmlns:p15="http://schemas.microsoft.com/office/powerpoint/2012/main">
        <p15:guide id="1" orient="horz" pos="3453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87482475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9" name="SlideNumber"/>
          <p:cNvSpPr/>
          <p:nvPr userDrawn="1"/>
        </p:nvSpPr>
        <p:spPr>
          <a:xfrm>
            <a:off x="11715975" y="6649694"/>
            <a:ext cx="141064" cy="13849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ts val="120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bg2"/>
                </a:solidFill>
                <a:effectLst/>
                <a:latin typeface="+mn-lt"/>
              </a:rPr>
              <a:pPr marL="0" indent="0" algn="r" defTabSz="711200" rtl="0" eaLnBrk="1" latinLnBrk="0" hangingPunct="1">
                <a:spcBef>
                  <a:spcPts val="1200"/>
                </a:spcBef>
                <a:buNone/>
              </a:pPr>
              <a:t>‹#›</a:t>
            </a:fld>
            <a:endParaRPr lang="en-US" sz="900" b="0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7" name="OfficeCode"/>
          <p:cNvSpPr/>
          <p:nvPr userDrawn="1"/>
        </p:nvSpPr>
        <p:spPr>
          <a:xfrm>
            <a:off x="11116564" y="6646418"/>
            <a:ext cx="288036" cy="165036"/>
          </a:xfrm>
          <a:prstGeom prst="rect">
            <a:avLst/>
          </a:prstGeom>
          <a:effectLst/>
        </p:spPr>
        <p:txBody>
          <a:bodyPr wrap="square" lIns="36000" tIns="36000" rIns="36000" bIns="36000">
            <a:spAutoFit/>
          </a:bodyPr>
          <a:lstStyle/>
          <a:p>
            <a:pPr marL="0" indent="0" algn="ctr" defTabSz="711200" rtl="0" eaLnBrk="1" latinLnBrk="0" hangingPunct="1">
              <a:spcBef>
                <a:spcPts val="1200"/>
              </a:spcBef>
              <a:buNone/>
            </a:pPr>
            <a:r>
              <a:rPr lang="en-US" sz="600" dirty="0">
                <a:solidFill>
                  <a:srgbClr val="FFFFFF"/>
                </a:solidFill>
                <a:effectLst/>
              </a:rPr>
              <a:t>SFR</a:t>
            </a:r>
          </a:p>
        </p:txBody>
      </p:sp>
      <p:cxnSp>
        <p:nvCxnSpPr>
          <p:cNvPr id="20" name="FooterSeparatorLine"/>
          <p:cNvCxnSpPr/>
          <p:nvPr userDrawn="1"/>
        </p:nvCxnSpPr>
        <p:spPr>
          <a:xfrm>
            <a:off x="0" y="6598800"/>
            <a:ext cx="11857037" cy="0"/>
          </a:xfrm>
          <a:prstGeom prst="line">
            <a:avLst/>
          </a:prstGeom>
          <a:ln w="9525" cap="flat">
            <a:solidFill>
              <a:schemeClr val="accent1"/>
            </a:solidFill>
            <a:miter lim="800000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334435" y="1268413"/>
            <a:ext cx="11522603" cy="5292725"/>
          </a:xfrm>
          <a:prstGeom prst="rect">
            <a:avLst/>
          </a:prstGeom>
          <a:effectLst/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>
                <a:effectLst/>
              </a:rPr>
              <a:t>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cxnSp>
        <p:nvCxnSpPr>
          <p:cNvPr id="23" name="TitleSeparatorLine"/>
          <p:cNvCxnSpPr/>
          <p:nvPr userDrawn="1"/>
        </p:nvCxnSpPr>
        <p:spPr>
          <a:xfrm>
            <a:off x="0" y="873125"/>
            <a:ext cx="11857037" cy="0"/>
          </a:xfrm>
          <a:prstGeom prst="line">
            <a:avLst/>
          </a:prstGeom>
          <a:ln w="19050" cap="flat">
            <a:solidFill>
              <a:schemeClr val="accent3"/>
            </a:solidFill>
            <a:miter lim="800000"/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34963" y="1"/>
            <a:ext cx="11522075" cy="876687"/>
          </a:xfrm>
          <a:prstGeom prst="rect">
            <a:avLst/>
          </a:prstGeom>
          <a:effectLst/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/>
        </p:nvSpPr>
        <p:spPr bwMode="gray">
          <a:xfrm>
            <a:off x="12700" y="12700"/>
            <a:ext cx="431776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US" sz="100" dirty="0">
                <a:solidFill>
                  <a:srgbClr val="FFFFFF">
                    <a:alpha val="0"/>
                  </a:srgbClr>
                </a:solidFill>
              </a:rPr>
              <a:t>overall_0_131699556604243850 columns_1_131699556604243850 </a:t>
            </a:r>
          </a:p>
        </p:txBody>
      </p:sp>
    </p:spTree>
    <p:extLst>
      <p:ext uri="{BB962C8B-B14F-4D97-AF65-F5344CB8AC3E}">
        <p14:creationId xmlns:p14="http://schemas.microsoft.com/office/powerpoint/2010/main" val="125335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 algn="l" defTabSz="7112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0975" indent="-180975" algn="l" defTabSz="914354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61950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534988" indent="-173038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715963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898525" indent="-182563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177800" indent="-177800" algn="l" defTabSz="711200" rtl="0" eaLnBrk="1" latinLnBrk="0" hangingPunct="1">
        <a:spcBef>
          <a:spcPts val="1200"/>
        </a:spcBef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556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5334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7112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8890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066800" algn="l" defTabSz="711200" rtl="0" eaLnBrk="1" latinLnBrk="0" hangingPunct="1"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244600" algn="l" defTabSz="711200" rtl="0" eaLnBrk="1" latinLnBrk="0" hangingPunct="1"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422400" algn="l" defTabSz="711200" rtl="0" eaLnBrk="1" latinLnBrk="0" hangingPunct="1"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600200" algn="l" defTabSz="711200" rtl="0" eaLnBrk="1" latinLnBrk="0" hangingPunct="1"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50">
          <p15:clr>
            <a:srgbClr val="D1D1D1"/>
          </p15:clr>
        </p15:guide>
        <p15:guide id="2" pos="211">
          <p15:clr>
            <a:srgbClr val="D1D1D1"/>
          </p15:clr>
        </p15:guide>
        <p15:guide id="4" orient="horz" pos="799">
          <p15:clr>
            <a:srgbClr val="D1D1D1"/>
          </p15:clr>
        </p15:guide>
        <p15:guide id="7" orient="horz" pos="4133">
          <p15:clr>
            <a:srgbClr val="D1D1D1"/>
          </p15:clr>
        </p15:guide>
        <p15:guide id="8" pos="7469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ikolaeva@esd.w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Connect Washington Legislative Update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 bwMode="gray">
          <a:xfrm>
            <a:off x="882316" y="1545389"/>
            <a:ext cx="9652000" cy="241180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US" sz="2400" dirty="0" smtClean="0"/>
              <a:t>Employment Security Advisory Committee Meeting</a:t>
            </a:r>
          </a:p>
          <a:p>
            <a:pPr marL="0" indent="0">
              <a:buNone/>
            </a:pPr>
            <a:r>
              <a:rPr lang="en-US" sz="2400" dirty="0" smtClean="0"/>
              <a:t>May 13, 2019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Anna Nikolaeva</a:t>
            </a:r>
          </a:p>
          <a:p>
            <a:pPr marL="0" indent="0">
              <a:buNone/>
            </a:pPr>
            <a:r>
              <a:rPr lang="en-US" sz="2400" dirty="0" smtClean="0"/>
              <a:t>Workforce Initiatives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anikolaeva@esd.wa.gov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360-338-2834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212409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Connect Local Prototypes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 bwMode="gray">
          <a:xfrm>
            <a:off x="334963" y="1080168"/>
            <a:ext cx="11522075" cy="67206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dirty="0" smtClean="0"/>
              <a:t>Interrelated Problems: 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Washington </a:t>
            </a:r>
            <a:r>
              <a:rPr lang="en-US" sz="1600" dirty="0"/>
              <a:t>employers have </a:t>
            </a:r>
            <a:r>
              <a:rPr lang="en-US" sz="1600" dirty="0" smtClean="0"/>
              <a:t>250,000+ </a:t>
            </a:r>
            <a:r>
              <a:rPr lang="en-US" sz="1600" dirty="0"/>
              <a:t>job openings per year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73</a:t>
            </a:r>
            <a:r>
              <a:rPr lang="en-US" sz="1600" dirty="0"/>
              <a:t>% require some postsecondary education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Skill </a:t>
            </a:r>
            <a:r>
              <a:rPr lang="en-US" sz="1600" dirty="0"/>
              <a:t>gaps slow economic growth and job creation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Young </a:t>
            </a:r>
            <a:r>
              <a:rPr lang="en-US" sz="1600" dirty="0"/>
              <a:t>adult unemployment is </a:t>
            </a:r>
            <a:r>
              <a:rPr lang="en-US" sz="1600" dirty="0" smtClean="0"/>
              <a:t>above 12%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Only </a:t>
            </a:r>
            <a:r>
              <a:rPr lang="en-US" sz="1600" dirty="0"/>
              <a:t>40% of WA students achieve a post-high school </a:t>
            </a:r>
            <a:r>
              <a:rPr lang="en-US" sz="1600" dirty="0" smtClean="0"/>
              <a:t>credential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5-year </a:t>
            </a:r>
            <a:r>
              <a:rPr lang="en-US" sz="1600" dirty="0"/>
              <a:t>high school graduation rate is 81.9%</a:t>
            </a:r>
            <a:br>
              <a:rPr lang="en-US" sz="1600" dirty="0"/>
            </a:br>
            <a:r>
              <a:rPr lang="en-US" sz="1600" dirty="0"/>
              <a:t>	- 18,000 young people per year do not graduate within 5 years </a:t>
            </a:r>
            <a:r>
              <a:rPr lang="en-US" sz="1600" dirty="0" smtClean="0"/>
              <a:t>of </a:t>
            </a:r>
            <a:r>
              <a:rPr lang="en-US" sz="1600" dirty="0"/>
              <a:t>starting school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Governor Inslee’s challenge to 12 Local Teams (co-lead by Workforce Development Councils &amp; STEM Networks): </a:t>
            </a:r>
          </a:p>
          <a:p>
            <a:pPr marL="0" indent="0">
              <a:buNone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Address the above gap by providing 15,000 youth with career connected learning experiences, of which at least 1,500 are intensive on-the-job learning experiences such as registered apprenticeships, internships, or co-operative learning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Move towards makin</a:t>
            </a:r>
            <a:r>
              <a:rPr lang="en-US" sz="1600" dirty="0" smtClean="0"/>
              <a:t>g career connected learning part of every WA youth’s experience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689457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Connect Local Prototypes – Performance Update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 bwMode="gray">
          <a:xfrm>
            <a:off x="334963" y="1080168"/>
            <a:ext cx="11522075" cy="67206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600" dirty="0"/>
              <a:t>Nearly 50,000 career connected learning experiences and 1,700 comprehensive internships since start of Career Connect Washington </a:t>
            </a:r>
            <a:r>
              <a:rPr lang="en-US" sz="1600" dirty="0" smtClean="0"/>
              <a:t>pilots</a:t>
            </a:r>
          </a:p>
          <a:p>
            <a:endParaRPr lang="en-US" sz="1600" dirty="0"/>
          </a:p>
          <a:p>
            <a:r>
              <a:rPr lang="en-US" sz="1600" dirty="0"/>
              <a:t>Outcomes to-date have exceeded </a:t>
            </a:r>
            <a:r>
              <a:rPr lang="en-US" sz="1600" dirty="0" smtClean="0"/>
              <a:t>the Governor’s challenge: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Number of </a:t>
            </a:r>
            <a:r>
              <a:rPr lang="en-US" sz="1600" dirty="0" smtClean="0"/>
              <a:t>career connected learning </a:t>
            </a:r>
            <a:r>
              <a:rPr lang="en-US" sz="1600" dirty="0"/>
              <a:t>experiences (&gt;49,000)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Comprehensive internships (~1,700)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Engagement and communications events (~80 events)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Apprentices in new and expanded programs (~175 apprentices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17 </a:t>
            </a:r>
            <a:r>
              <a:rPr lang="en-US" sz="1600" dirty="0"/>
              <a:t>new organizations are employing apprentices</a:t>
            </a:r>
          </a:p>
          <a:p>
            <a:endParaRPr lang="en-US" sz="1600" dirty="0"/>
          </a:p>
          <a:p>
            <a:r>
              <a:rPr lang="en-US" sz="1600" dirty="0"/>
              <a:t>Each region </a:t>
            </a:r>
            <a:r>
              <a:rPr lang="en-US" sz="1600" dirty="0" smtClean="0"/>
              <a:t>is developing </a:t>
            </a:r>
            <a:r>
              <a:rPr lang="en-US" sz="1600" dirty="0"/>
              <a:t>programs, forming partnerships, and tracking student data to create new </a:t>
            </a:r>
            <a:r>
              <a:rPr lang="en-US" sz="1600" dirty="0" smtClean="0"/>
              <a:t>career connected learning </a:t>
            </a:r>
            <a:r>
              <a:rPr lang="en-US" sz="1600" dirty="0"/>
              <a:t>experiences for </a:t>
            </a:r>
            <a:r>
              <a:rPr lang="en-US" sz="1600" dirty="0" smtClean="0"/>
              <a:t>students. 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New standards (16+):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Controls Technology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 Junior Coder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Operations Project Coordinator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Computer Technician 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Hospitality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Public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Irrigation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Pre-School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r>
              <a:rPr lang="en-US" sz="1600" dirty="0"/>
              <a:t>	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332937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Connect 2.0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 bwMode="gray">
          <a:xfrm>
            <a:off x="424364" y="1128295"/>
            <a:ext cx="11432674" cy="37660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Retains regional team approach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Supports intermediaries for program/curriculum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Supports</a:t>
            </a:r>
            <a:r>
              <a:rPr lang="en-US" sz="1600" dirty="0" smtClean="0"/>
              <a:t> secondary and post-secondary education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Funds data enclave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Establishes cross-agency governance committee to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Design Career Launch Endorsement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Design and execute grants to regional networks and intermediaries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 marketing and communications agenda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Develop web resources for students, employers, and the public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Develop data systems for planning and evaluations purposes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Create a state-wide inventory to identify equity supports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err="1" smtClean="0"/>
          </a:p>
        </p:txBody>
      </p:sp>
    </p:spTree>
    <p:extLst>
      <p:ext uri="{BB962C8B-B14F-4D97-AF65-F5344CB8AC3E}">
        <p14:creationId xmlns:p14="http://schemas.microsoft.com/office/powerpoint/2010/main" val="29108332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459DE716-665F-4F2E-B494-88D1C047395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xmlns="" id="{459DE716-665F-4F2E-B494-88D1C04739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007255CA-9B92-4748-BB15-137323E730C2}"/>
              </a:ext>
            </a:extLst>
          </p:cNvPr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4BA47CB-11A7-4469-B9F2-8808B6F8493D}"/>
              </a:ext>
            </a:extLst>
          </p:cNvPr>
          <p:cNvSpPr/>
          <p:nvPr/>
        </p:nvSpPr>
        <p:spPr bwMode="gray">
          <a:xfrm>
            <a:off x="0" y="6343126"/>
            <a:ext cx="12192000" cy="29878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9919EA-C4EA-4F96-A454-9D6E93EC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Launch funding secured: $24M operating and $9.5M capital funding for Career Connect Washington (and supported initiatives)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6554ABC-1772-4DBC-B611-90E6D1F7727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1006" y="986374"/>
          <a:ext cx="10524012" cy="554585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588850">
                  <a:extLst>
                    <a:ext uri="{9D8B030D-6E8A-4147-A177-3AD203B41FA5}">
                      <a16:colId xmlns:a16="http://schemas.microsoft.com/office/drawing/2014/main" xmlns="" val="3666619152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850735116"/>
                    </a:ext>
                  </a:extLst>
                </a:gridCol>
                <a:gridCol w="6033210">
                  <a:extLst>
                    <a:ext uri="{9D8B030D-6E8A-4147-A177-3AD203B41FA5}">
                      <a16:colId xmlns:a16="http://schemas.microsoft.com/office/drawing/2014/main" xmlns="" val="3437359563"/>
                    </a:ext>
                  </a:extLst>
                </a:gridCol>
              </a:tblGrid>
              <a:tr h="380212"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000" dirty="0"/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 2019-21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 Details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4255213"/>
                  </a:ext>
                </a:extLst>
              </a:tr>
              <a:tr h="2677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711200" rtl="0" eaLnBrk="1" latinLnBrk="0" hangingPunct="1">
                        <a:spcBef>
                          <a:spcPts val="1200"/>
                        </a:spcBef>
                        <a:buNone/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($M)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latinLnBrk="0" hangingPunct="1">
                        <a:spcBef>
                          <a:spcPts val="1200"/>
                        </a:spcBef>
                        <a:buNone/>
                      </a:pPr>
                      <a:endParaRPr lang="en-US" sz="12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8344912"/>
                  </a:ext>
                </a:extLst>
              </a:tr>
              <a:tr h="58021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u="sng" dirty="0"/>
                        <a:t>Local Grants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None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Competitive grants for </a:t>
                      </a:r>
                      <a:r>
                        <a:rPr lang="en-US" sz="1100" u="sng" baseline="0" dirty="0">
                          <a:solidFill>
                            <a:schemeClr val="tx1"/>
                          </a:solidFill>
                        </a:rPr>
                        <a:t>program intermediaries</a:t>
                      </a:r>
                      <a:r>
                        <a:rPr lang="en-US" sz="1100" u="none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100" u="sng" baseline="0" dirty="0">
                          <a:solidFill>
                            <a:schemeClr val="tx1"/>
                          </a:solidFill>
                        </a:rPr>
                        <a:t>regional networks and coordinators in education service districts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to create and expand career-connected learning opportunities statewide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77764782"/>
                  </a:ext>
                </a:extLst>
              </a:tr>
              <a:tr h="4165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u="sng" dirty="0"/>
                        <a:t>Increased enrollment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$3.0M for CTC Career Launch enrollment</a:t>
                      </a:r>
                    </a:p>
                    <a:p>
                      <a:pPr marL="177800" indent="-177800" algn="l" defTabSz="711200" rtl="0" eaLnBrk="1" latinLnBrk="0" hangingPunct="1">
                        <a:spcBef>
                          <a:spcPts val="0"/>
                        </a:spcBef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$0.6M for K-12 Career Launch programs via CTE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665170071"/>
                  </a:ext>
                </a:extLst>
              </a:tr>
              <a:tr h="4165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u="sng" dirty="0"/>
                        <a:t>Equity supports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7800" indent="-177800" algn="l" defTabSz="711200" rtl="0" eaLnBrk="1" latinLnBrk="0" hangingPunct="1">
                        <a:spcBef>
                          <a:spcPts val="0"/>
                        </a:spcBef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$1.6M dual enrollment scholarship pilot – provides scholarships and textbook vouchers to low-income students enrolled in Running Start and College in the High School*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783337439"/>
                  </a:ext>
                </a:extLst>
              </a:tr>
              <a:tr h="7438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u="sng" dirty="0"/>
                        <a:t>System start-up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7800" indent="-177800" algn="l" defTabSz="711200" rtl="0" eaLnBrk="1" latinLnBrk="0" hangingPunct="1">
                        <a:spcBef>
                          <a:spcPts val="0"/>
                        </a:spcBef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$1.6M to K-12 to support CTE course equivalencies and expansion of career connected learning</a:t>
                      </a:r>
                    </a:p>
                    <a:p>
                      <a:pPr marL="177800" indent="-177800" algn="l" defTabSz="711200" rtl="0" eaLnBrk="1" latinLnBrk="0" hangingPunct="1">
                        <a:spcBef>
                          <a:spcPts val="0"/>
                        </a:spcBef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$1.2M for data enclave infrastructure</a:t>
                      </a:r>
                    </a:p>
                    <a:p>
                      <a:pPr marL="177800" indent="-177800" algn="l" defTabSz="711200" rtl="0" eaLnBrk="1" latinLnBrk="0" hangingPunct="1">
                        <a:spcBef>
                          <a:spcPts val="0"/>
                        </a:spcBef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$0.1M for CCW implementation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53702779"/>
                  </a:ext>
                </a:extLst>
              </a:tr>
              <a:tr h="1234814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400" b="0" u="sng" dirty="0"/>
                        <a:t>Supported Career Launch initiatives</a:t>
                      </a:r>
                      <a:endParaRPr lang="en-US" sz="1200" b="0" baseline="30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10.6</a:t>
                      </a:r>
                      <a:endParaRPr lang="en-US" sz="16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7800" indent="-177800" algn="l" defTabSz="711200" rtl="0" eaLnBrk="1" latinLnBrk="0" hangingPunct="1">
                        <a:spcBef>
                          <a:spcPts val="0"/>
                        </a:spcBef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$3.4M for CorePlus in K-12 programs</a:t>
                      </a:r>
                    </a:p>
                    <a:p>
                      <a:pPr marL="177800" marR="0" lvl="0" indent="-17780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$2.0M for information technology apprenticeships</a:t>
                      </a:r>
                    </a:p>
                    <a:p>
                      <a:pPr marL="177800" marR="0" lvl="0" indent="-17780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$1.6M for expanding health care apprenticeships</a:t>
                      </a:r>
                    </a:p>
                    <a:p>
                      <a:pPr marL="177800" indent="-177800" algn="l" defTabSz="711200" rtl="0" eaLnBrk="1" latinLnBrk="0" hangingPunct="1">
                        <a:spcBef>
                          <a:spcPts val="0"/>
                        </a:spcBef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$1.5M for regional pre-apprenticeship pathways pilot program in Marysville School District</a:t>
                      </a:r>
                    </a:p>
                    <a:p>
                      <a:pPr marL="177800" marR="0" lvl="0" indent="-17780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$0.9M for expansion of state apprenticeship staffing</a:t>
                      </a:r>
                    </a:p>
                    <a:p>
                      <a:pPr marL="177800" marR="0" lvl="0" indent="-17780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$0.7M for controls apprenticeship pathways in South Kitsap School District</a:t>
                      </a:r>
                    </a:p>
                    <a:p>
                      <a:pPr marL="177800" marR="0" lvl="0" indent="-17780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$0.5M biological manufacturing equipment for regional training facility in Bothell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39287228"/>
                  </a:ext>
                </a:extLst>
              </a:tr>
              <a:tr h="3273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400" b="1" dirty="0"/>
                        <a:t>Total Operating Funding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24.1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4544164"/>
                  </a:ext>
                </a:extLst>
              </a:tr>
              <a:tr h="416564"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1200"/>
                        </a:spcBef>
                        <a:buNone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Capital Funding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 algn="l" defTabSz="711200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$4.5M for K-12 equipment grants, of which $3.5M for skills centers</a:t>
                      </a:r>
                    </a:p>
                    <a:p>
                      <a:pPr marL="177800" lvl="0" indent="-177800" algn="l" defTabSz="711200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$5.0M for CTC equipment grants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181353"/>
                  </a:ext>
                </a:extLst>
              </a:tr>
              <a:tr h="654600"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1200"/>
                        </a:spcBef>
                        <a:buNone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Washington College Grant Program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(Dependent on number of Career Launch students)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lvl="0" indent="-177800" algn="l" defTabSz="711200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177M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Washington College Grant program, providing, scholarship aid to low-income students to pursue postsecondary degrees.  Career Launch (including Reg. Apprenticeship) students are eligible.*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89054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82440A-3726-43B6-951E-95E1FC8E78BA}"/>
              </a:ext>
            </a:extLst>
          </p:cNvPr>
          <p:cNvSpPr/>
          <p:nvPr/>
        </p:nvSpPr>
        <p:spPr bwMode="gray">
          <a:xfrm>
            <a:off x="421105" y="6472989"/>
            <a:ext cx="2731169" cy="31282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cs typeface="Arial"/>
              </a:rPr>
              <a:t>*Funding not exclusive to Career Launch</a:t>
            </a:r>
          </a:p>
        </p:txBody>
      </p:sp>
    </p:spTree>
    <p:extLst>
      <p:ext uri="{BB962C8B-B14F-4D97-AF65-F5344CB8AC3E}">
        <p14:creationId xmlns:p14="http://schemas.microsoft.com/office/powerpoint/2010/main" val="71404514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YitwWfSzW8w1r3hUDqkQ"/>
</p:tagLst>
</file>

<file path=ppt/theme/theme1.xml><?xml version="1.0" encoding="utf-8"?>
<a:theme xmlns:a="http://schemas.openxmlformats.org/drawingml/2006/main" name="1_Bain Core">
  <a:themeElements>
    <a:clrScheme name="Bain Core">
      <a:dk1>
        <a:srgbClr val="000000"/>
      </a:dk1>
      <a:lt1>
        <a:srgbClr val="FFFFFF"/>
      </a:lt1>
      <a:dk2>
        <a:srgbClr val="D6D6D6"/>
      </a:dk2>
      <a:lt2>
        <a:srgbClr val="5C5C5C"/>
      </a:lt2>
      <a:accent1>
        <a:srgbClr val="B4B4B4"/>
      </a:accent1>
      <a:accent2>
        <a:srgbClr val="D6D6D6"/>
      </a:accent2>
      <a:accent3>
        <a:srgbClr val="CC0000"/>
      </a:accent3>
      <a:accent4>
        <a:srgbClr val="46647B"/>
      </a:accent4>
      <a:accent5>
        <a:srgbClr val="507867"/>
      </a:accent5>
      <a:accent6>
        <a:srgbClr val="8E806F"/>
      </a:accent6>
      <a:hlink>
        <a:srgbClr val="46647B"/>
      </a:hlink>
      <a:folHlink>
        <a:srgbClr val="7891AA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ain Core On Screen Show (16_9).potx" id="{044B487B-4C24-4CA5-B91D-7DE2DB669960}" vid="{BCDAF79E-77E1-4B60-B1EA-DC474A901F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513</Words>
  <Application>Microsoft Office PowerPoint</Application>
  <PresentationFormat>Widescreen</PresentationFormat>
  <Paragraphs>106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1_Bain Core</vt:lpstr>
      <vt:lpstr>think-cell Slide</vt:lpstr>
      <vt:lpstr>Career Connect Washington Legislative Update </vt:lpstr>
      <vt:lpstr>Career Connect Local Prototypes </vt:lpstr>
      <vt:lpstr>Career Connect Local Prototypes – Performance Update</vt:lpstr>
      <vt:lpstr>Career Connect 2.0</vt:lpstr>
      <vt:lpstr>Launch funding secured: $24M operating and $9.5M capital funding for Career Connect Washington (and supported initiatives)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funding secured: $24M operating and $9.5M capital funding for Career Connect Washington (and supported initiatives)</dc:title>
  <dc:creator>Lindsay Berg</dc:creator>
  <cp:lastModifiedBy>Nikolaeva, Anna (ESD)</cp:lastModifiedBy>
  <cp:revision>8</cp:revision>
  <dcterms:created xsi:type="dcterms:W3CDTF">2019-05-13T17:10:16Z</dcterms:created>
  <dcterms:modified xsi:type="dcterms:W3CDTF">2019-05-13T19:57:59Z</dcterms:modified>
</cp:coreProperties>
</file>