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0"/>
  </p:notesMasterIdLst>
  <p:sldIdLst>
    <p:sldId id="256" r:id="rId2"/>
    <p:sldId id="290" r:id="rId3"/>
    <p:sldId id="295" r:id="rId4"/>
    <p:sldId id="314" r:id="rId5"/>
    <p:sldId id="282" r:id="rId6"/>
    <p:sldId id="299" r:id="rId7"/>
    <p:sldId id="284" r:id="rId8"/>
    <p:sldId id="294" r:id="rId9"/>
    <p:sldId id="313" r:id="rId10"/>
    <p:sldId id="308" r:id="rId11"/>
    <p:sldId id="283" r:id="rId12"/>
    <p:sldId id="315" r:id="rId13"/>
    <p:sldId id="286" r:id="rId14"/>
    <p:sldId id="311" r:id="rId15"/>
    <p:sldId id="307" r:id="rId16"/>
    <p:sldId id="279" r:id="rId17"/>
    <p:sldId id="296" r:id="rId18"/>
    <p:sldId id="31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711" autoAdjust="0"/>
  </p:normalViewPr>
  <p:slideViewPr>
    <p:cSldViewPr snapToGrid="0">
      <p:cViewPr varScale="1">
        <p:scale>
          <a:sx n="76" d="100"/>
          <a:sy n="76" d="100"/>
        </p:scale>
        <p:origin x="126" y="6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DEF1A-1345-4EC5-B0E9-7E9479FF0026}" type="datetimeFigureOut">
              <a:rPr lang="en-US" smtClean="0"/>
              <a:t>10/24/2018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95F73-6202-4E96-97F6-9605A4268FAC}" type="slidenum">
              <a:rPr lang="en-US" smtClean="0"/>
              <a:t>‹#›</a:t>
            </a:fld>
            <a:endParaRPr lang="en-US"/>
          </a:p>
        </p:txBody>
      </p:sp>
    </p:spTree>
    <p:extLst>
      <p:ext uri="{BB962C8B-B14F-4D97-AF65-F5344CB8AC3E}">
        <p14:creationId xmlns:p14="http://schemas.microsoft.com/office/powerpoint/2010/main" val="232818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95F73-6202-4E96-97F6-9605A4268FAC}" type="slidenum">
              <a:rPr lang="en-US" smtClean="0"/>
              <a:t>1</a:t>
            </a:fld>
            <a:endParaRPr lang="en-US"/>
          </a:p>
        </p:txBody>
      </p:sp>
    </p:spTree>
    <p:extLst>
      <p:ext uri="{BB962C8B-B14F-4D97-AF65-F5344CB8AC3E}">
        <p14:creationId xmlns:p14="http://schemas.microsoft.com/office/powerpoint/2010/main" val="366245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bwMode="auto">
          <a:noFill/>
        </p:spPr>
        <p:txBody>
          <a:bodyPr/>
          <a:lstStyle/>
          <a:p>
            <a:endParaRPr lang="en-US" baseline="0" dirty="0" smtClean="0">
              <a:ea typeface="ＭＳ Ｐゴシック"/>
              <a:cs typeface="ＭＳ Ｐゴシック"/>
            </a:endParaRPr>
          </a:p>
        </p:txBody>
      </p:sp>
    </p:spTree>
    <p:extLst>
      <p:ext uri="{BB962C8B-B14F-4D97-AF65-F5344CB8AC3E}">
        <p14:creationId xmlns:p14="http://schemas.microsoft.com/office/powerpoint/2010/main" val="195937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a:lstStyle/>
          <a:p>
            <a:endParaRPr lang="en-US" dirty="0" smtClean="0">
              <a:ea typeface="ＭＳ Ｐゴシック"/>
              <a:cs typeface="ＭＳ Ｐゴシック"/>
            </a:endParaRPr>
          </a:p>
        </p:txBody>
      </p:sp>
    </p:spTree>
    <p:extLst>
      <p:ext uri="{BB962C8B-B14F-4D97-AF65-F5344CB8AC3E}">
        <p14:creationId xmlns:p14="http://schemas.microsoft.com/office/powerpoint/2010/main" val="282688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95F73-6202-4E96-97F6-9605A4268FAC}" type="slidenum">
              <a:rPr lang="en-US" smtClean="0"/>
              <a:t>14</a:t>
            </a:fld>
            <a:endParaRPr lang="en-US"/>
          </a:p>
        </p:txBody>
      </p:sp>
    </p:spTree>
    <p:extLst>
      <p:ext uri="{BB962C8B-B14F-4D97-AF65-F5344CB8AC3E}">
        <p14:creationId xmlns:p14="http://schemas.microsoft.com/office/powerpoint/2010/main" val="344892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98D15-E3C3-4840-A451-DD91BC14C819}" type="slidenum">
              <a:rPr lang="en-US" smtClean="0"/>
              <a:t>18</a:t>
            </a:fld>
            <a:endParaRPr lang="en-US"/>
          </a:p>
        </p:txBody>
      </p:sp>
    </p:spTree>
    <p:extLst>
      <p:ext uri="{BB962C8B-B14F-4D97-AF65-F5344CB8AC3E}">
        <p14:creationId xmlns:p14="http://schemas.microsoft.com/office/powerpoint/2010/main" val="64607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a:lstStyle/>
          <a:p>
            <a:endParaRPr lang="en-US" dirty="0" smtClean="0">
              <a:ea typeface="ＭＳ Ｐゴシック"/>
              <a:cs typeface="ＭＳ Ｐゴシック"/>
            </a:endParaRPr>
          </a:p>
        </p:txBody>
      </p:sp>
    </p:spTree>
    <p:extLst>
      <p:ext uri="{BB962C8B-B14F-4D97-AF65-F5344CB8AC3E}">
        <p14:creationId xmlns:p14="http://schemas.microsoft.com/office/powerpoint/2010/main" val="252627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95F73-6202-4E96-97F6-9605A4268FAC}" type="slidenum">
              <a:rPr lang="en-US" smtClean="0"/>
              <a:t>3</a:t>
            </a:fld>
            <a:endParaRPr lang="en-US"/>
          </a:p>
        </p:txBody>
      </p:sp>
    </p:spTree>
    <p:extLst>
      <p:ext uri="{BB962C8B-B14F-4D97-AF65-F5344CB8AC3E}">
        <p14:creationId xmlns:p14="http://schemas.microsoft.com/office/powerpoint/2010/main" val="366439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95F73-6202-4E96-97F6-9605A4268FAC}" type="slidenum">
              <a:rPr lang="en-US" smtClean="0"/>
              <a:t>4</a:t>
            </a:fld>
            <a:endParaRPr lang="en-US"/>
          </a:p>
        </p:txBody>
      </p:sp>
    </p:spTree>
    <p:extLst>
      <p:ext uri="{BB962C8B-B14F-4D97-AF65-F5344CB8AC3E}">
        <p14:creationId xmlns:p14="http://schemas.microsoft.com/office/powerpoint/2010/main" val="182949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95F73-6202-4E96-97F6-9605A4268FAC}" type="slidenum">
              <a:rPr lang="en-US" smtClean="0"/>
              <a:t>7</a:t>
            </a:fld>
            <a:endParaRPr lang="en-US"/>
          </a:p>
        </p:txBody>
      </p:sp>
    </p:spTree>
    <p:extLst>
      <p:ext uri="{BB962C8B-B14F-4D97-AF65-F5344CB8AC3E}">
        <p14:creationId xmlns:p14="http://schemas.microsoft.com/office/powerpoint/2010/main" val="453513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95F73-6202-4E96-97F6-9605A4268FAC}" type="slidenum">
              <a:rPr lang="en-US" smtClean="0"/>
              <a:t>8</a:t>
            </a:fld>
            <a:endParaRPr lang="en-US"/>
          </a:p>
        </p:txBody>
      </p:sp>
    </p:spTree>
    <p:extLst>
      <p:ext uri="{BB962C8B-B14F-4D97-AF65-F5344CB8AC3E}">
        <p14:creationId xmlns:p14="http://schemas.microsoft.com/office/powerpoint/2010/main" val="4057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95F73-6202-4E96-97F6-9605A4268FAC}" type="slidenum">
              <a:rPr lang="en-US" smtClean="0"/>
              <a:t>9</a:t>
            </a:fld>
            <a:endParaRPr lang="en-US"/>
          </a:p>
        </p:txBody>
      </p:sp>
    </p:spTree>
    <p:extLst>
      <p:ext uri="{BB962C8B-B14F-4D97-AF65-F5344CB8AC3E}">
        <p14:creationId xmlns:p14="http://schemas.microsoft.com/office/powerpoint/2010/main" val="112252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98D15-E3C3-4840-A451-DD91BC14C819}" type="slidenum">
              <a:rPr lang="en-US" smtClean="0"/>
              <a:t>10</a:t>
            </a:fld>
            <a:endParaRPr lang="en-US"/>
          </a:p>
        </p:txBody>
      </p:sp>
    </p:spTree>
    <p:extLst>
      <p:ext uri="{BB962C8B-B14F-4D97-AF65-F5344CB8AC3E}">
        <p14:creationId xmlns:p14="http://schemas.microsoft.com/office/powerpoint/2010/main" val="228222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98D15-E3C3-4840-A451-DD91BC14C819}" type="slidenum">
              <a:rPr lang="en-US" smtClean="0"/>
              <a:t>11</a:t>
            </a:fld>
            <a:endParaRPr lang="en-US"/>
          </a:p>
        </p:txBody>
      </p:sp>
    </p:spTree>
    <p:extLst>
      <p:ext uri="{BB962C8B-B14F-4D97-AF65-F5344CB8AC3E}">
        <p14:creationId xmlns:p14="http://schemas.microsoft.com/office/powerpoint/2010/main" val="3342493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50981" y="5936187"/>
            <a:ext cx="2743200" cy="365125"/>
          </a:xfrm>
          <a:prstGeom prst="rect">
            <a:avLst/>
          </a:prstGeom>
        </p:spPr>
        <p:txBody>
          <a:bodyPr/>
          <a:lstStyle/>
          <a:p>
            <a:fld id="{78ABE3C1-DBE1-495D-B57B-2849774B866A}" type="datetimeFigureOut">
              <a:rPr lang="en-US" smtClean="0"/>
              <a:t>10/24/2018</a:t>
            </a:fld>
            <a:endParaRPr lang="en-US" dirty="0"/>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16921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84EB90BD-B6CE-46B7-997F-7313B992CCDC}" type="datetimeFigureOut">
              <a:rPr lang="en-US" smtClean="0"/>
              <a:t>10/24/2018</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733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CDB9D11F-B188-461D-B23F-39381795C052}" type="datetimeFigureOut">
              <a:rPr lang="en-US" smtClean="0"/>
              <a:t>10/24/2018</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657129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52E6D8D9-55A2-4063-B0F3-121F44549695}" type="datetimeFigureOut">
              <a:rPr lang="en-US" smtClean="0"/>
              <a:t>10/24/2018</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17154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a:xfrm>
            <a:off x="7550981" y="5936187"/>
            <a:ext cx="2743200" cy="365125"/>
          </a:xfrm>
          <a:prstGeom prst="rect">
            <a:avLst/>
          </a:prstGeom>
        </p:spPr>
        <p:txBody>
          <a:bodyPr/>
          <a:lstStyle/>
          <a:p>
            <a:fld id="{D4B24536-994D-4021-A283-9F449C0DB509}" type="datetimeFigureOut">
              <a:rPr lang="en-US" smtClean="0"/>
              <a:t>10/24/2018</a:t>
            </a:fld>
            <a:endParaRPr lang="en-US" dirty="0"/>
          </a:p>
        </p:txBody>
      </p:sp>
      <p:sp>
        <p:nvSpPr>
          <p:cNvPr id="4" name="Footer Placeholder 3"/>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994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a:xfrm>
            <a:off x="7550981" y="5936187"/>
            <a:ext cx="2743200" cy="365125"/>
          </a:xfrm>
          <a:prstGeom prst="rect">
            <a:avLst/>
          </a:prstGeom>
        </p:spPr>
        <p:txBody>
          <a:bodyPr/>
          <a:lstStyle/>
          <a:p>
            <a:fld id="{3CBBBB78-C96F-47B7-AB17-D852CA960AC9}" type="datetimeFigureOut">
              <a:rPr lang="en-US" smtClean="0"/>
              <a:t>10/24/2018</a:t>
            </a:fld>
            <a:endParaRPr lang="en-US" dirty="0"/>
          </a:p>
        </p:txBody>
      </p:sp>
      <p:sp>
        <p:nvSpPr>
          <p:cNvPr id="4" name="Footer Placeholder 3"/>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098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haredWor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5250" y="19051"/>
            <a:ext cx="7867650" cy="6972300"/>
          </a:xfrm>
          <a:prstGeom prst="rect">
            <a:avLst/>
          </a:prstGeom>
        </p:spPr>
      </p:pic>
      <p:grpSp>
        <p:nvGrpSpPr>
          <p:cNvPr id="3" name="Group 2"/>
          <p:cNvGrpSpPr/>
          <p:nvPr userDrawn="1"/>
        </p:nvGrpSpPr>
        <p:grpSpPr>
          <a:xfrm>
            <a:off x="-2" y="3930227"/>
            <a:ext cx="10447022" cy="1375818"/>
            <a:chOff x="-2" y="3930227"/>
            <a:chExt cx="10447022" cy="1375818"/>
          </a:xfrm>
        </p:grpSpPr>
        <p:sp>
          <p:nvSpPr>
            <p:cNvPr id="9" name="Rectangle 8"/>
            <p:cNvSpPr/>
            <p:nvPr/>
          </p:nvSpPr>
          <p:spPr bwMode="ltGray">
            <a:xfrm>
              <a:off x="-2" y="3937847"/>
              <a:ext cx="10437812" cy="1368198"/>
            </a:xfrm>
            <a:prstGeom prst="rect">
              <a:avLst/>
            </a:prstGeom>
            <a:solidFill>
              <a:schemeClr val="accent2">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bwMode="ltGray">
            <a:xfrm flipH="1">
              <a:off x="1570008" y="3930227"/>
              <a:ext cx="8877012" cy="1368198"/>
            </a:xfrm>
            <a:prstGeom prst="rect">
              <a:avLst/>
            </a:prstGeom>
            <a:gradFill>
              <a:gsLst>
                <a:gs pos="0">
                  <a:schemeClr val="tx1">
                    <a:lumMod val="100000"/>
                    <a:alpha val="0"/>
                  </a:schemeClr>
                </a:gs>
                <a:gs pos="31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7" name="Picture 6" descr="HD-ShadowLong.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298487"/>
            <a:ext cx="10437812" cy="321164"/>
          </a:xfrm>
          <a:prstGeom prst="rect">
            <a:avLst/>
          </a:prstGeom>
        </p:spPr>
      </p:pic>
      <p:pic>
        <p:nvPicPr>
          <p:cNvPr id="8" name="Picture 7" descr="HD-ShadowShor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10" name="Rectangle 9"/>
          <p:cNvSpPr/>
          <p:nvPr/>
        </p:nvSpPr>
        <p:spPr>
          <a:xfrm>
            <a:off x="10585825" y="393784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1"/>
          <p:cNvSpPr txBox="1">
            <a:spLocks/>
          </p:cNvSpPr>
          <p:nvPr userDrawn="1"/>
        </p:nvSpPr>
        <p:spPr>
          <a:xfrm>
            <a:off x="653452" y="4181039"/>
            <a:ext cx="3749215" cy="9971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ts val="3500"/>
              </a:lnSpc>
            </a:pPr>
            <a:r>
              <a:rPr lang="en-US" sz="4000" dirty="0" err="1" smtClean="0">
                <a:solidFill>
                  <a:srgbClr val="FFFFFF"/>
                </a:solidFill>
              </a:rPr>
              <a:t>SharedWork</a:t>
            </a:r>
            <a:r>
              <a:rPr lang="en-US" sz="4000" dirty="0" smtClean="0">
                <a:solidFill>
                  <a:srgbClr val="FFFFFF"/>
                </a:solidFill>
              </a:rPr>
              <a:t> is a shared win</a:t>
            </a:r>
          </a:p>
        </p:txBody>
      </p:sp>
      <p:pic>
        <p:nvPicPr>
          <p:cNvPr id="15" name="Picture 14" descr="HD-ShadowShort.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589003" y="5301030"/>
            <a:ext cx="1602997" cy="144270"/>
          </a:xfrm>
          <a:prstGeom prst="rect">
            <a:avLst/>
          </a:prstGeom>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10897946" y="4308055"/>
            <a:ext cx="1057834" cy="917091"/>
          </a:xfrm>
          <a:prstGeom prst="rect">
            <a:avLst/>
          </a:prstGeom>
        </p:spPr>
      </p:pic>
    </p:spTree>
    <p:extLst>
      <p:ext uri="{BB962C8B-B14F-4D97-AF65-F5344CB8AC3E}">
        <p14:creationId xmlns:p14="http://schemas.microsoft.com/office/powerpoint/2010/main" val="1388083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16814">
              <a:schemeClr val="tx1">
                <a:lumMod val="95000"/>
              </a:schemeClr>
            </a:gs>
            <a:gs pos="100000">
              <a:schemeClr val="tx1">
                <a:lumMod val="74000"/>
              </a:schemeClr>
            </a:gs>
          </a:gsLst>
          <a:lin ang="2520000" scaled="0"/>
        </a:gra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bg2"/>
                </a:solidFill>
              </a:defRPr>
            </a:lvl1pPr>
            <a:lvl2pPr marL="685800" indent="-228600">
              <a:buFont typeface="Wingdings" panose="05000000000000000000" pitchFamily="2" charset="2"/>
              <a:buChar char="§"/>
              <a:defRPr>
                <a:solidFill>
                  <a:schemeClr val="bg2"/>
                </a:solidFill>
              </a:defRPr>
            </a:lvl2pPr>
            <a:lvl3pPr marL="1143000" indent="-228600">
              <a:buFont typeface="Wingdings" panose="05000000000000000000" pitchFamily="2" charset="2"/>
              <a:buChar char="§"/>
              <a:defRPr>
                <a:solidFill>
                  <a:schemeClr val="bg2"/>
                </a:solidFill>
              </a:defRPr>
            </a:lvl3pPr>
            <a:lvl4pPr marL="1600200" indent="-228600">
              <a:buFont typeface="Wingdings" panose="05000000000000000000" pitchFamily="2" charset="2"/>
              <a:buChar char="§"/>
              <a:defRPr>
                <a:solidFill>
                  <a:schemeClr val="bg2"/>
                </a:solidFill>
              </a:defRPr>
            </a:lvl4pPr>
            <a:lvl5pPr marL="2057400" indent="-228600">
              <a:buFont typeface="Wingdings" panose="05000000000000000000" pitchFamily="2" charset="2"/>
              <a:buChar cha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550981" y="5936187"/>
            <a:ext cx="2743200" cy="365125"/>
          </a:xfrm>
          <a:prstGeom prst="rect">
            <a:avLst/>
          </a:prstGeom>
        </p:spPr>
        <p:txBody>
          <a:bodyPr/>
          <a:lstStyle/>
          <a:p>
            <a:fld id="{12DE42F4-6EEF-4EF7-8ED4-2208F0F89A08}" type="datetimeFigureOut">
              <a:rPr lang="en-US" smtClean="0"/>
              <a:t>10/24/2018</a:t>
            </a:fld>
            <a:endParaRPr lang="en-US" dirty="0"/>
          </a:p>
        </p:txBody>
      </p:sp>
      <p:sp>
        <p:nvSpPr>
          <p:cNvPr id="5" name="Footer Placeholder 4"/>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Tree>
    <p:extLst>
      <p:ext uri="{BB962C8B-B14F-4D97-AF65-F5344CB8AC3E}">
        <p14:creationId xmlns:p14="http://schemas.microsoft.com/office/powerpoint/2010/main" val="631474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4E5A6C69-6797-4E8A-BF37-F2C3751466E9}" type="datetimeFigureOut">
              <a:rPr lang="en-US" smtClean="0"/>
              <a:t>10/24/2018</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25706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550981" y="5936187"/>
            <a:ext cx="2743200" cy="365125"/>
          </a:xfrm>
          <a:prstGeom prst="rect">
            <a:avLst/>
          </a:prstGeom>
        </p:spPr>
        <p:txBody>
          <a:bodyPr/>
          <a:lstStyle/>
          <a:p>
            <a:fld id="{D82014A1-A632-4878-A0D3-F52BA7563730}" type="datetimeFigureOut">
              <a:rPr lang="en-US" smtClean="0"/>
              <a:t>10/24/2018</a:t>
            </a:fld>
            <a:endParaRPr lang="en-US" dirty="0"/>
          </a:p>
        </p:txBody>
      </p:sp>
      <p:sp>
        <p:nvSpPr>
          <p:cNvPr id="8" name="Footer Placeholder 7"/>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8575853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7550981" y="5936187"/>
            <a:ext cx="2743200" cy="365125"/>
          </a:xfrm>
          <a:prstGeom prst="rect">
            <a:avLst/>
          </a:prstGeom>
        </p:spPr>
        <p:txBody>
          <a:bodyPr/>
          <a:lstStyle/>
          <a:p>
            <a:fld id="{CE99F462-093F-4566-844B-4C71F2739DA5}" type="datetimeFigureOut">
              <a:rPr lang="en-US" smtClean="0"/>
              <a:t>10/24/2018</a:t>
            </a:fld>
            <a:endParaRPr lang="en-US" dirty="0"/>
          </a:p>
        </p:txBody>
      </p:sp>
      <p:sp>
        <p:nvSpPr>
          <p:cNvPr id="4" name="Footer Placeholder 3"/>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458668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a:xfrm>
            <a:off x="7550981" y="5936187"/>
            <a:ext cx="2743200" cy="365125"/>
          </a:xfrm>
          <a:prstGeom prst="rect">
            <a:avLst/>
          </a:prstGeom>
        </p:spPr>
        <p:txBody>
          <a:bodyPr/>
          <a:lstStyle/>
          <a:p>
            <a:fld id="{3D24A7AC-904D-4781-85BA-7D10C17ED021}" type="datetimeFigureOut">
              <a:rPr lang="en-US" smtClean="0"/>
              <a:t>10/24/2018</a:t>
            </a:fld>
            <a:endParaRPr lang="en-US" dirty="0"/>
          </a:p>
        </p:txBody>
      </p:sp>
      <p:sp>
        <p:nvSpPr>
          <p:cNvPr id="3" name="Footer Placeholder 2"/>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211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E331444B-B92B-4E27-8C94-BB93EAF5CB18}" type="datetimeFigureOut">
              <a:rPr lang="en-US" smtClean="0"/>
              <a:t>10/24/2018</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296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363EFA5E-FA76-400D-B3DC-F0BA90E6D107}" type="datetimeFigureOut">
              <a:rPr lang="en-US" smtClean="0"/>
              <a:t>10/24/2018</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724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446C117F-5CCF-4837-BE5F-2B92066CAFAF}" type="datetimeFigureOut">
              <a:rPr lang="en-US" smtClean="0"/>
              <a:t>10/24/2018</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727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1">
                <a:lumMod val="100000"/>
              </a:schemeClr>
            </a:gs>
            <a:gs pos="100000">
              <a:schemeClr val="tx1">
                <a:lumMod val="75000"/>
              </a:schemeClr>
            </a:gs>
          </a:gsLst>
          <a:lin ang="2520000" scaled="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308358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80" r:id="rId3"/>
    <p:sldLayoutId id="2147483681" r:id="rId4"/>
    <p:sldLayoutId id="2147483682"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4" r:id="rId15"/>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ideo" Target="https://www.youtube.com/embed/apAufybRrr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58727"/>
            <a:ext cx="8953500" cy="1445714"/>
          </a:xfrm>
        </p:spPr>
        <p:txBody>
          <a:bodyPr/>
          <a:lstStyle/>
          <a:p>
            <a:pPr algn="ctr"/>
            <a:r>
              <a:rPr lang="en-US" sz="4000" dirty="0" smtClean="0"/>
              <a:t>RECESSION READINESS WITH SHAREDWORK</a:t>
            </a:r>
            <a:endParaRPr lang="en-US" sz="4000" dirty="0"/>
          </a:p>
        </p:txBody>
      </p:sp>
      <p:sp>
        <p:nvSpPr>
          <p:cNvPr id="3" name="TextBox 2"/>
          <p:cNvSpPr txBox="1"/>
          <p:nvPr/>
        </p:nvSpPr>
        <p:spPr>
          <a:xfrm>
            <a:off x="1181100" y="4559300"/>
            <a:ext cx="7772400" cy="369332"/>
          </a:xfrm>
          <a:prstGeom prst="rect">
            <a:avLst/>
          </a:prstGeom>
          <a:noFill/>
        </p:spPr>
        <p:txBody>
          <a:bodyPr wrap="square" rtlCol="0">
            <a:spAutoFit/>
          </a:bodyPr>
          <a:lstStyle/>
          <a:p>
            <a:pPr algn="ctr"/>
            <a:r>
              <a:rPr lang="en-US" dirty="0" smtClean="0">
                <a:solidFill>
                  <a:schemeClr val="accent1"/>
                </a:solidFill>
              </a:rPr>
              <a:t>RAFAEL COLÓN, SHAREDWORK MARKETING COMMUNICATIONS MANAGER</a:t>
            </a:r>
            <a:endParaRPr lang="en-US" dirty="0">
              <a:solidFill>
                <a:schemeClr val="accent1"/>
              </a:solidFill>
            </a:endParaRPr>
          </a:p>
        </p:txBody>
      </p:sp>
      <p:sp>
        <p:nvSpPr>
          <p:cNvPr id="4" name="Title 1"/>
          <p:cNvSpPr txBox="1">
            <a:spLocks/>
          </p:cNvSpPr>
          <p:nvPr/>
        </p:nvSpPr>
        <p:spPr>
          <a:xfrm>
            <a:off x="154792" y="1039987"/>
            <a:ext cx="8144134" cy="137307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Century Gothic" panose="020B0502020202020204" pitchFamily="34" charset="0"/>
                <a:ea typeface="+mj-ea"/>
                <a:cs typeface="+mj-cs"/>
              </a:defRPr>
            </a:lvl1pPr>
          </a:lstStyle>
          <a:p>
            <a:pPr algn="ctr"/>
            <a:endParaRPr lang="en-US" dirty="0"/>
          </a:p>
        </p:txBody>
      </p:sp>
    </p:spTree>
    <p:extLst>
      <p:ext uri="{BB962C8B-B14F-4D97-AF65-F5344CB8AC3E}">
        <p14:creationId xmlns:p14="http://schemas.microsoft.com/office/powerpoint/2010/main" val="3147798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8530" y="4285451"/>
            <a:ext cx="3550553" cy="646331"/>
          </a:xfrm>
          <a:prstGeom prst="rect">
            <a:avLst/>
          </a:prstGeom>
        </p:spPr>
        <p:txBody>
          <a:bodyPr wrap="square">
            <a:spAutoFit/>
          </a:bodyPr>
          <a:lstStyle/>
          <a:p>
            <a:pPr algn="r" defTabSz="457200"/>
            <a:r>
              <a:rPr lang="en-US" dirty="0">
                <a:solidFill>
                  <a:srgbClr val="FFFFFF"/>
                </a:solidFill>
              </a:rPr>
              <a:t>BUSINESSES WIN. EMPLOYEES WIN. COMMUNITIES WIN.</a:t>
            </a:r>
          </a:p>
        </p:txBody>
      </p:sp>
      <p:pic>
        <p:nvPicPr>
          <p:cNvPr id="3" name="Picture 5" descr="ESD logo-2 color-hori-C.eps"/>
          <p:cNvPicPr>
            <a:picLocks noChangeAspect="1"/>
          </p:cNvPicPr>
          <p:nvPr/>
        </p:nvPicPr>
        <p:blipFill>
          <a:blip r:embed="rId3"/>
          <a:srcRect/>
          <a:stretch>
            <a:fillRect/>
          </a:stretch>
        </p:blipFill>
        <p:spPr bwMode="auto">
          <a:xfrm>
            <a:off x="10820400" y="6048375"/>
            <a:ext cx="1092200" cy="401638"/>
          </a:xfrm>
          <a:prstGeom prst="rect">
            <a:avLst/>
          </a:prstGeom>
          <a:noFill/>
          <a:ln w="9525">
            <a:noFill/>
            <a:miter lim="800000"/>
            <a:headEnd/>
            <a:tailEnd/>
          </a:ln>
        </p:spPr>
      </p:pic>
    </p:spTree>
    <p:extLst>
      <p:ext uri="{BB962C8B-B14F-4D97-AF65-F5344CB8AC3E}">
        <p14:creationId xmlns:p14="http://schemas.microsoft.com/office/powerpoint/2010/main" val="3241625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16200"/>
            <a:ext cx="8902700" cy="1435099"/>
          </a:xfrm>
        </p:spPr>
        <p:txBody>
          <a:bodyPr/>
          <a:lstStyle/>
          <a:p>
            <a:pPr algn="ctr"/>
            <a:r>
              <a:rPr lang="en-US" dirty="0" smtClean="0"/>
              <a:t>SharedWorkWA.COM</a:t>
            </a:r>
            <a:br>
              <a:rPr lang="en-US" dirty="0" smtClean="0"/>
            </a:br>
            <a:r>
              <a:rPr lang="en-US" sz="2800" dirty="0" smtClean="0"/>
              <a:t>800-752-2500 option 1</a:t>
            </a:r>
            <a:endParaRPr lang="en-US" sz="28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008946" y="3422741"/>
            <a:ext cx="1332154" cy="917091"/>
          </a:xfrm>
          <a:prstGeom prst="rect">
            <a:avLst/>
          </a:prstGeom>
        </p:spPr>
      </p:pic>
      <p:pic>
        <p:nvPicPr>
          <p:cNvPr id="4" name="Picture 5" descr="ESD logo-2 color-hori-C.eps"/>
          <p:cNvPicPr>
            <a:picLocks noChangeAspect="1"/>
          </p:cNvPicPr>
          <p:nvPr/>
        </p:nvPicPr>
        <p:blipFill>
          <a:blip r:embed="rId4"/>
          <a:srcRect/>
          <a:stretch>
            <a:fillRect/>
          </a:stretch>
        </p:blipFill>
        <p:spPr bwMode="auto">
          <a:xfrm>
            <a:off x="10820400" y="6048375"/>
            <a:ext cx="1092200" cy="401638"/>
          </a:xfrm>
          <a:prstGeom prst="rect">
            <a:avLst/>
          </a:prstGeom>
          <a:noFill/>
          <a:ln w="9525">
            <a:noFill/>
            <a:miter lim="800000"/>
            <a:headEnd/>
            <a:tailEnd/>
          </a:ln>
        </p:spPr>
      </p:pic>
    </p:spTree>
    <p:extLst>
      <p:ext uri="{BB962C8B-B14F-4D97-AF65-F5344CB8AC3E}">
        <p14:creationId xmlns:p14="http://schemas.microsoft.com/office/powerpoint/2010/main" val="3803981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5" descr="ESD logo-2 color-hori-C.eps"/>
          <p:cNvPicPr>
            <a:picLocks noGrp="1" noChangeAspect="1"/>
          </p:cNvPicPr>
          <p:nvPr>
            <p:ph idx="1"/>
          </p:nvPr>
        </p:nvPicPr>
        <p:blipFill>
          <a:blip r:embed="rId3"/>
          <a:srcRect/>
          <a:stretch>
            <a:fillRect/>
          </a:stretch>
        </p:blipFill>
        <p:spPr>
          <a:xfrm>
            <a:off x="10312400" y="6019800"/>
            <a:ext cx="1625600" cy="596900"/>
          </a:xfrm>
        </p:spPr>
      </p:pic>
      <p:sp>
        <p:nvSpPr>
          <p:cNvPr id="6" name="Rectangle 2"/>
          <p:cNvSpPr>
            <a:spLocks noGrp="1"/>
          </p:cNvSpPr>
          <p:nvPr>
            <p:ph type="title"/>
          </p:nvPr>
        </p:nvSpPr>
        <p:spPr>
          <a:xfrm>
            <a:off x="469900" y="825500"/>
            <a:ext cx="9410700" cy="965200"/>
          </a:xfrm>
        </p:spPr>
        <p:txBody>
          <a:bodyPr>
            <a:noAutofit/>
          </a:bodyPr>
          <a:lstStyle/>
          <a:p>
            <a:r>
              <a:rPr lang="en-US" sz="3200" dirty="0" smtClean="0">
                <a:ea typeface="ＭＳ Ｐゴシック"/>
                <a:cs typeface="ＭＳ Ｐゴシック"/>
              </a:rPr>
              <a:t>WORKFORCE BREAKDOWN BY </a:t>
            </a:r>
            <a:r>
              <a:rPr lang="en-US" sz="3200" dirty="0" smtClean="0">
                <a:ea typeface="ＭＳ Ｐゴシック"/>
                <a:cs typeface="ＭＳ Ｐゴシック"/>
              </a:rPr>
              <a:t>INDUSTRIES</a:t>
            </a:r>
            <a:endParaRPr lang="en-US" sz="3200" dirty="0">
              <a:ea typeface="ＭＳ Ｐゴシック"/>
              <a:cs typeface="ＭＳ Ｐゴシック"/>
            </a:endParaRPr>
          </a:p>
        </p:txBody>
      </p:sp>
      <p:sp>
        <p:nvSpPr>
          <p:cNvPr id="5" name="Content Placeholder 3"/>
          <p:cNvSpPr txBox="1">
            <a:spLocks/>
          </p:cNvSpPr>
          <p:nvPr/>
        </p:nvSpPr>
        <p:spPr>
          <a:xfrm>
            <a:off x="469900" y="2489201"/>
            <a:ext cx="9842500" cy="3395820"/>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solidFill>
                  <a:schemeClr val="accent1"/>
                </a:solidFill>
              </a:rPr>
              <a:t>Trade, Transportation and </a:t>
            </a:r>
            <a:r>
              <a:rPr lang="en-US" dirty="0" smtClean="0">
                <a:solidFill>
                  <a:schemeClr val="accent1"/>
                </a:solidFill>
              </a:rPr>
              <a:t>Utilities (19%)</a:t>
            </a:r>
          </a:p>
          <a:p>
            <a:r>
              <a:rPr lang="en-US" dirty="0" smtClean="0">
                <a:solidFill>
                  <a:schemeClr val="accent1"/>
                </a:solidFill>
              </a:rPr>
              <a:t>Government (17%)</a:t>
            </a:r>
          </a:p>
          <a:p>
            <a:r>
              <a:rPr lang="en-US" dirty="0">
                <a:solidFill>
                  <a:schemeClr val="accent1"/>
                </a:solidFill>
              </a:rPr>
              <a:t>Education &amp; Health </a:t>
            </a:r>
            <a:r>
              <a:rPr lang="en-US" dirty="0" smtClean="0">
                <a:solidFill>
                  <a:schemeClr val="accent1"/>
                </a:solidFill>
              </a:rPr>
              <a:t>Services (14%)</a:t>
            </a:r>
          </a:p>
          <a:p>
            <a:r>
              <a:rPr lang="en-US" dirty="0" smtClean="0">
                <a:solidFill>
                  <a:schemeClr val="accent1"/>
                </a:solidFill>
              </a:rPr>
              <a:t>Retail Trade (12%)</a:t>
            </a:r>
          </a:p>
          <a:p>
            <a:r>
              <a:rPr lang="en-US" dirty="0" smtClean="0">
                <a:solidFill>
                  <a:schemeClr val="accent1"/>
                </a:solidFill>
              </a:rPr>
              <a:t>Professional and Business Services (12%)</a:t>
            </a:r>
          </a:p>
          <a:p>
            <a:r>
              <a:rPr lang="en-US" dirty="0" smtClean="0">
                <a:solidFill>
                  <a:schemeClr val="accent1"/>
                </a:solidFill>
              </a:rPr>
              <a:t>Manufacturing (9%)</a:t>
            </a:r>
          </a:p>
          <a:p>
            <a:r>
              <a:rPr lang="en-US" dirty="0" smtClean="0">
                <a:solidFill>
                  <a:schemeClr val="accent1"/>
                </a:solidFill>
              </a:rPr>
              <a:t>Construction (6%)</a:t>
            </a:r>
            <a:endParaRPr lang="en-US" dirty="0">
              <a:solidFill>
                <a:schemeClr val="accent1"/>
              </a:solidFill>
            </a:endParaRPr>
          </a:p>
          <a:p>
            <a:endParaRPr lang="en-US" dirty="0">
              <a:solidFill>
                <a:schemeClr val="accent1"/>
              </a:solidFill>
            </a:endParaRPr>
          </a:p>
          <a:p>
            <a:pPr marL="0" indent="0">
              <a:buNone/>
            </a:pPr>
            <a:endParaRPr lang="en-US" dirty="0"/>
          </a:p>
        </p:txBody>
      </p:sp>
      <p:sp>
        <p:nvSpPr>
          <p:cNvPr id="2" name="TextBox 1"/>
          <p:cNvSpPr txBox="1"/>
          <p:nvPr/>
        </p:nvSpPr>
        <p:spPr>
          <a:xfrm>
            <a:off x="5080000" y="6007100"/>
            <a:ext cx="3784600" cy="246221"/>
          </a:xfrm>
          <a:prstGeom prst="rect">
            <a:avLst/>
          </a:prstGeom>
          <a:noFill/>
        </p:spPr>
        <p:txBody>
          <a:bodyPr wrap="square" rtlCol="0">
            <a:spAutoFit/>
          </a:bodyPr>
          <a:lstStyle/>
          <a:p>
            <a:pPr algn="r"/>
            <a:r>
              <a:rPr lang="en-US" sz="1000" dirty="0" smtClean="0">
                <a:solidFill>
                  <a:schemeClr val="accent1"/>
                </a:solidFill>
              </a:rPr>
              <a:t>Source: ESD, 2017 Annual Washington Historical Employment Data</a:t>
            </a:r>
            <a:endParaRPr lang="en-US" sz="1000" dirty="0">
              <a:solidFill>
                <a:schemeClr val="accent1"/>
              </a:solidFill>
            </a:endParaRPr>
          </a:p>
        </p:txBody>
      </p:sp>
    </p:spTree>
    <p:extLst>
      <p:ext uri="{BB962C8B-B14F-4D97-AF65-F5344CB8AC3E}">
        <p14:creationId xmlns:p14="http://schemas.microsoft.com/office/powerpoint/2010/main" val="1069549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841375" y="635000"/>
            <a:ext cx="8988426" cy="901700"/>
          </a:xfrm>
        </p:spPr>
        <p:txBody>
          <a:bodyPr>
            <a:noAutofit/>
          </a:bodyPr>
          <a:lstStyle/>
          <a:p>
            <a:r>
              <a:rPr lang="en-US" dirty="0" smtClean="0">
                <a:ea typeface="ＭＳ Ｐゴシック"/>
                <a:cs typeface="ＭＳ Ｐゴシック"/>
              </a:rPr>
              <a:t/>
            </a:r>
            <a:br>
              <a:rPr lang="en-US" dirty="0" smtClean="0">
                <a:ea typeface="ＭＳ Ｐゴシック"/>
                <a:cs typeface="ＭＳ Ｐゴシック"/>
              </a:rPr>
            </a:br>
            <a:r>
              <a:rPr lang="en-US" dirty="0" smtClean="0">
                <a:ea typeface="ＭＳ Ｐゴシック"/>
                <a:cs typeface="ＭＳ Ｐゴシック"/>
              </a:rPr>
              <a:t>PARTICIPATION </a:t>
            </a:r>
            <a:endParaRPr lang="en-US" dirty="0">
              <a:ea typeface="ＭＳ Ｐゴシック"/>
              <a:cs typeface="ＭＳ Ｐゴシック"/>
            </a:endParaRPr>
          </a:p>
        </p:txBody>
      </p:sp>
      <p:pic>
        <p:nvPicPr>
          <p:cNvPr id="7172" name="Picture 5" descr="ESD logo-2 color-hori-C.eps"/>
          <p:cNvPicPr>
            <a:picLocks noChangeAspect="1"/>
          </p:cNvPicPr>
          <p:nvPr/>
        </p:nvPicPr>
        <p:blipFill>
          <a:blip r:embed="rId3"/>
          <a:srcRect/>
          <a:stretch>
            <a:fillRect/>
          </a:stretch>
        </p:blipFill>
        <p:spPr bwMode="auto">
          <a:xfrm>
            <a:off x="10820400" y="6048375"/>
            <a:ext cx="1092200" cy="401638"/>
          </a:xfrm>
          <a:prstGeom prst="rect">
            <a:avLst/>
          </a:prstGeom>
          <a:noFill/>
          <a:ln w="9525">
            <a:noFill/>
            <a:miter lim="800000"/>
            <a:headEnd/>
            <a:tailEnd/>
          </a:ln>
        </p:spPr>
      </p:pic>
      <p:sp>
        <p:nvSpPr>
          <p:cNvPr id="7" name="Content Placeholder 7"/>
          <p:cNvSpPr>
            <a:spLocks noGrp="1"/>
          </p:cNvSpPr>
          <p:nvPr>
            <p:ph sz="quarter" idx="4294967295"/>
          </p:nvPr>
        </p:nvSpPr>
        <p:spPr>
          <a:xfrm>
            <a:off x="841375" y="2209800"/>
            <a:ext cx="8988426" cy="3838575"/>
          </a:xfrm>
          <a:prstGeom prst="rect">
            <a:avLst/>
          </a:prstGeom>
        </p:spPr>
        <p:txBody>
          <a:bodyPr>
            <a:normAutofit/>
          </a:bodyPr>
          <a:lstStyle/>
          <a:p>
            <a:pPr marL="0" indent="0" defTabSz="457200">
              <a:buNone/>
            </a:pPr>
            <a:r>
              <a:rPr lang="en-US" sz="2200" dirty="0">
                <a:solidFill>
                  <a:schemeClr val="accent1"/>
                </a:solidFill>
              </a:rPr>
              <a:t>In 2017</a:t>
            </a:r>
          </a:p>
          <a:p>
            <a:pPr marL="285750" lvl="1" indent="-285750" defTabSz="457200">
              <a:buFont typeface="Arial" panose="020B0604020202020204" pitchFamily="34" charset="0"/>
              <a:buChar char="•"/>
            </a:pPr>
            <a:r>
              <a:rPr lang="en-US" sz="2200" dirty="0">
                <a:solidFill>
                  <a:schemeClr val="accent1"/>
                </a:solidFill>
              </a:rPr>
              <a:t>ESD approved 596 plans </a:t>
            </a:r>
          </a:p>
          <a:p>
            <a:pPr marL="285750" lvl="1" indent="-285750" defTabSz="457200">
              <a:buFont typeface="Arial" panose="020B0604020202020204" pitchFamily="34" charset="0"/>
              <a:buChar char="•"/>
            </a:pPr>
            <a:r>
              <a:rPr lang="en-US" sz="2200" dirty="0">
                <a:solidFill>
                  <a:schemeClr val="accent1"/>
                </a:solidFill>
              </a:rPr>
              <a:t>8,824 workers</a:t>
            </a:r>
            <a:br>
              <a:rPr lang="en-US" sz="2200" dirty="0">
                <a:solidFill>
                  <a:schemeClr val="accent1"/>
                </a:solidFill>
              </a:rPr>
            </a:br>
            <a:endParaRPr lang="en-US" sz="2200" dirty="0">
              <a:solidFill>
                <a:schemeClr val="accent1"/>
              </a:solidFill>
            </a:endParaRPr>
          </a:p>
          <a:p>
            <a:pPr marL="0" indent="0" defTabSz="457200">
              <a:buNone/>
            </a:pPr>
            <a:r>
              <a:rPr lang="en-US" sz="2200" dirty="0">
                <a:solidFill>
                  <a:schemeClr val="accent1"/>
                </a:solidFill>
              </a:rPr>
              <a:t>As of September 30, 2018</a:t>
            </a:r>
          </a:p>
          <a:p>
            <a:pPr marL="285750" lvl="1" indent="-285750" defTabSz="457200">
              <a:buFont typeface="Arial" panose="020B0604020202020204" pitchFamily="34" charset="0"/>
              <a:buChar char="•"/>
            </a:pPr>
            <a:r>
              <a:rPr lang="en-US" sz="2200" dirty="0">
                <a:solidFill>
                  <a:schemeClr val="accent1"/>
                </a:solidFill>
              </a:rPr>
              <a:t>ESD has approved 521 plans </a:t>
            </a:r>
          </a:p>
          <a:p>
            <a:pPr marL="285750" lvl="1" indent="-285750" defTabSz="457200">
              <a:buFont typeface="Arial" panose="020B0604020202020204" pitchFamily="34" charset="0"/>
              <a:buChar char="•"/>
            </a:pPr>
            <a:r>
              <a:rPr lang="en-US" sz="2200" dirty="0">
                <a:solidFill>
                  <a:schemeClr val="accent1"/>
                </a:solidFill>
              </a:rPr>
              <a:t>8,381 workers, currently </a:t>
            </a:r>
          </a:p>
        </p:txBody>
      </p:sp>
    </p:spTree>
    <p:extLst>
      <p:ext uri="{BB962C8B-B14F-4D97-AF65-F5344CB8AC3E}">
        <p14:creationId xmlns:p14="http://schemas.microsoft.com/office/powerpoint/2010/main" val="3903186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Employer Survey Results…</a:t>
            </a:r>
            <a:endParaRPr lang="en-US" dirty="0"/>
          </a:p>
        </p:txBody>
      </p:sp>
      <p:sp>
        <p:nvSpPr>
          <p:cNvPr id="3" name="Content Placeholder 2"/>
          <p:cNvSpPr>
            <a:spLocks noGrp="1"/>
          </p:cNvSpPr>
          <p:nvPr>
            <p:ph idx="1"/>
          </p:nvPr>
        </p:nvSpPr>
        <p:spPr>
          <a:xfrm>
            <a:off x="554193" y="2476499"/>
            <a:ext cx="9613861" cy="3530601"/>
          </a:xfrm>
        </p:spPr>
        <p:txBody>
          <a:bodyPr>
            <a:normAutofit/>
          </a:bodyPr>
          <a:lstStyle/>
          <a:p>
            <a:r>
              <a:rPr lang="en-US" sz="2200" dirty="0" smtClean="0">
                <a:solidFill>
                  <a:schemeClr val="accent1"/>
                </a:solidFill>
                <a:latin typeface="Calibri" panose="020F0502020204030204" pitchFamily="34" charset="0"/>
                <a:ea typeface="ＭＳ Ｐゴシック"/>
                <a:cs typeface="Calibri" panose="020F0502020204030204" pitchFamily="34" charset="0"/>
              </a:rPr>
              <a:t>99% would recommend </a:t>
            </a:r>
            <a:r>
              <a:rPr lang="en-US" sz="2200" dirty="0" err="1" smtClean="0">
                <a:solidFill>
                  <a:schemeClr val="accent1"/>
                </a:solidFill>
                <a:latin typeface="Calibri" panose="020F0502020204030204" pitchFamily="34" charset="0"/>
                <a:ea typeface="ＭＳ Ｐゴシック"/>
                <a:cs typeface="Calibri" panose="020F0502020204030204" pitchFamily="34" charset="0"/>
              </a:rPr>
              <a:t>SharedWork</a:t>
            </a:r>
            <a:r>
              <a:rPr lang="en-US" sz="2200" dirty="0" smtClean="0">
                <a:solidFill>
                  <a:schemeClr val="accent1"/>
                </a:solidFill>
                <a:latin typeface="Calibri" panose="020F0502020204030204" pitchFamily="34" charset="0"/>
                <a:ea typeface="ＭＳ Ｐゴシック"/>
                <a:cs typeface="Calibri" panose="020F0502020204030204" pitchFamily="34" charset="0"/>
              </a:rPr>
              <a:t> to other employers</a:t>
            </a:r>
          </a:p>
          <a:p>
            <a:r>
              <a:rPr lang="en-US" sz="2200" dirty="0" smtClean="0">
                <a:solidFill>
                  <a:schemeClr val="accent1"/>
                </a:solidFill>
                <a:latin typeface="Calibri" panose="020F0502020204030204" pitchFamily="34" charset="0"/>
                <a:ea typeface="ＭＳ Ｐゴシック"/>
                <a:cs typeface="Calibri" panose="020F0502020204030204" pitchFamily="34" charset="0"/>
              </a:rPr>
              <a:t>89% would have had to layoff between 1-5 employees</a:t>
            </a:r>
          </a:p>
          <a:p>
            <a:r>
              <a:rPr lang="en-US" sz="2200" dirty="0" smtClean="0">
                <a:solidFill>
                  <a:schemeClr val="accent1"/>
                </a:solidFill>
                <a:latin typeface="Calibri" panose="020F0502020204030204" pitchFamily="34" charset="0"/>
                <a:ea typeface="ＭＳ Ｐゴシック"/>
                <a:cs typeface="Calibri" panose="020F0502020204030204" pitchFamily="34" charset="0"/>
              </a:rPr>
              <a:t>83% reduced payroll costs by at least 20%</a:t>
            </a:r>
          </a:p>
          <a:p>
            <a:r>
              <a:rPr lang="en-US" sz="2200" dirty="0" smtClean="0">
                <a:solidFill>
                  <a:schemeClr val="accent1"/>
                </a:solidFill>
                <a:latin typeface="Calibri" panose="020F0502020204030204" pitchFamily="34" charset="0"/>
                <a:ea typeface="ＭＳ Ｐゴシック"/>
                <a:cs typeface="Calibri" panose="020F0502020204030204" pitchFamily="34" charset="0"/>
              </a:rPr>
              <a:t>97% helped business stay afloat </a:t>
            </a:r>
          </a:p>
          <a:p>
            <a:r>
              <a:rPr lang="en-US" sz="2200" dirty="0" smtClean="0">
                <a:solidFill>
                  <a:schemeClr val="accent1"/>
                </a:solidFill>
                <a:latin typeface="Calibri" panose="020F0502020204030204" pitchFamily="34" charset="0"/>
                <a:ea typeface="ＭＳ Ｐゴシック"/>
                <a:cs typeface="Calibri" panose="020F0502020204030204" pitchFamily="34" charset="0"/>
              </a:rPr>
              <a:t>97% improved employee morale</a:t>
            </a:r>
          </a:p>
          <a:p>
            <a:r>
              <a:rPr lang="en-US" sz="2200" dirty="0" smtClean="0">
                <a:solidFill>
                  <a:schemeClr val="accent1"/>
                </a:solidFill>
                <a:latin typeface="Calibri" panose="020F0502020204030204" pitchFamily="34" charset="0"/>
                <a:ea typeface="ＭＳ Ｐゴシック"/>
                <a:cs typeface="Calibri" panose="020F0502020204030204" pitchFamily="34" charset="0"/>
              </a:rPr>
              <a:t>95% of employees thought the program was extremely helpful</a:t>
            </a:r>
          </a:p>
          <a:p>
            <a:endParaRPr lang="en-US" sz="2600" dirty="0" smtClean="0">
              <a:solidFill>
                <a:schemeClr val="accent1"/>
              </a:solidFill>
              <a:latin typeface="Calibri" panose="020F0502020204030204" pitchFamily="34" charset="0"/>
              <a:ea typeface="ＭＳ Ｐゴシック"/>
              <a:cs typeface="Calibri" panose="020F0502020204030204" pitchFamily="34" charset="0"/>
            </a:endParaRPr>
          </a:p>
          <a:p>
            <a:endParaRPr lang="en-US" dirty="0"/>
          </a:p>
        </p:txBody>
      </p:sp>
      <p:pic>
        <p:nvPicPr>
          <p:cNvPr id="4" name="Picture 5" descr="ESD logo-2 color-hori-C.eps"/>
          <p:cNvPicPr>
            <a:picLocks noChangeAspect="1"/>
          </p:cNvPicPr>
          <p:nvPr/>
        </p:nvPicPr>
        <p:blipFill>
          <a:blip r:embed="rId3"/>
          <a:srcRect/>
          <a:stretch>
            <a:fillRect/>
          </a:stretch>
        </p:blipFill>
        <p:spPr bwMode="auto">
          <a:xfrm>
            <a:off x="10820400" y="6048375"/>
            <a:ext cx="1092200" cy="401638"/>
          </a:xfrm>
          <a:prstGeom prst="rect">
            <a:avLst/>
          </a:prstGeom>
          <a:noFill/>
          <a:ln w="9525">
            <a:noFill/>
            <a:miter lim="800000"/>
            <a:headEnd/>
            <a:tailEnd/>
          </a:ln>
        </p:spPr>
      </p:pic>
    </p:spTree>
    <p:extLst>
      <p:ext uri="{BB962C8B-B14F-4D97-AF65-F5344CB8AC3E}">
        <p14:creationId xmlns:p14="http://schemas.microsoft.com/office/powerpoint/2010/main" val="3879415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856" y="609598"/>
            <a:ext cx="8718877" cy="2324102"/>
          </a:xfrm>
        </p:spPr>
        <p:txBody>
          <a:bodyPr>
            <a:noAutofit/>
          </a:bodyPr>
          <a:lstStyle/>
          <a:p>
            <a:r>
              <a:rPr lang="en-US" sz="2200" dirty="0" smtClean="0">
                <a:solidFill>
                  <a:schemeClr val="accent1"/>
                </a:solidFill>
              </a:rPr>
              <a:t>We </a:t>
            </a:r>
            <a:r>
              <a:rPr lang="en-US" sz="2200" dirty="0">
                <a:solidFill>
                  <a:schemeClr val="accent1"/>
                </a:solidFill>
              </a:rPr>
              <a:t>are grateful and truly believe our 80-year-old business would have had to close its doors had we not participated in the </a:t>
            </a:r>
            <a:r>
              <a:rPr lang="en-US" sz="2200" dirty="0" err="1">
                <a:solidFill>
                  <a:schemeClr val="accent1"/>
                </a:solidFill>
              </a:rPr>
              <a:t>SharedWork</a:t>
            </a:r>
            <a:r>
              <a:rPr lang="en-US" sz="2200" dirty="0">
                <a:solidFill>
                  <a:schemeClr val="accent1"/>
                </a:solidFill>
              </a:rPr>
              <a:t> program. We have been able to keep quality, well-trained, long-time employees on staff</a:t>
            </a:r>
            <a:r>
              <a:rPr lang="en-US" sz="2200" dirty="0" smtClean="0">
                <a:solidFill>
                  <a:schemeClr val="accent1"/>
                </a:solidFill>
              </a:rPr>
              <a:t>.</a:t>
            </a:r>
            <a:endParaRPr lang="en-US" sz="2000" dirty="0">
              <a:solidFill>
                <a:schemeClr val="accent1"/>
              </a:solidFill>
              <a:effectLst/>
            </a:endParaRPr>
          </a:p>
        </p:txBody>
      </p:sp>
      <p:sp>
        <p:nvSpPr>
          <p:cNvPr id="4" name="Text Placeholder 3"/>
          <p:cNvSpPr>
            <a:spLocks noGrp="1"/>
          </p:cNvSpPr>
          <p:nvPr>
            <p:ph type="body" sz="half" idx="2"/>
          </p:nvPr>
        </p:nvSpPr>
        <p:spPr/>
        <p:txBody>
          <a:bodyPr>
            <a:normAutofit/>
          </a:bodyPr>
          <a:lstStyle/>
          <a:p>
            <a:pPr algn="ctr"/>
            <a:r>
              <a:rPr lang="en-US" sz="4000" dirty="0" smtClean="0"/>
              <a:t>Falco’s</a:t>
            </a:r>
            <a:endParaRPr lang="en-US" sz="4000" dirty="0"/>
          </a:p>
        </p:txBody>
      </p:sp>
      <p:pic>
        <p:nvPicPr>
          <p:cNvPr id="5" name="Picture 5" descr="ESD logo-2 color-hori-C.eps"/>
          <p:cNvPicPr>
            <a:picLocks noChangeAspect="1"/>
          </p:cNvPicPr>
          <p:nvPr/>
        </p:nvPicPr>
        <p:blipFill>
          <a:blip r:embed="rId2"/>
          <a:srcRect/>
          <a:stretch>
            <a:fillRect/>
          </a:stretch>
        </p:blipFill>
        <p:spPr bwMode="auto">
          <a:xfrm>
            <a:off x="10820400" y="6238875"/>
            <a:ext cx="1092200" cy="401638"/>
          </a:xfrm>
          <a:prstGeom prst="rect">
            <a:avLst/>
          </a:prstGeom>
          <a:noFill/>
          <a:ln w="9525">
            <a:noFill/>
            <a:miter lim="800000"/>
            <a:headEnd/>
            <a:tailEnd/>
          </a:ln>
        </p:spPr>
      </p:pic>
    </p:spTree>
    <p:extLst>
      <p:ext uri="{BB962C8B-B14F-4D97-AF65-F5344CB8AC3E}">
        <p14:creationId xmlns:p14="http://schemas.microsoft.com/office/powerpoint/2010/main" val="3081364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902206"/>
            <a:ext cx="8980932" cy="2700530"/>
          </a:xfrm>
        </p:spPr>
        <p:txBody>
          <a:bodyPr>
            <a:noAutofit/>
          </a:bodyPr>
          <a:lstStyle/>
          <a:p>
            <a:r>
              <a:rPr lang="en-US" sz="2200" dirty="0" smtClean="0">
                <a:solidFill>
                  <a:schemeClr val="accent1"/>
                </a:solidFill>
              </a:rPr>
              <a:t>Our </a:t>
            </a:r>
            <a:r>
              <a:rPr lang="en-US" sz="2200" dirty="0">
                <a:solidFill>
                  <a:schemeClr val="accent1"/>
                </a:solidFill>
              </a:rPr>
              <a:t>business has had its ups and downs, and without </a:t>
            </a:r>
            <a:r>
              <a:rPr lang="en-US" sz="2200" dirty="0" err="1">
                <a:solidFill>
                  <a:schemeClr val="accent1"/>
                </a:solidFill>
              </a:rPr>
              <a:t>SharedWork</a:t>
            </a:r>
            <a:r>
              <a:rPr lang="en-US" sz="2200" dirty="0">
                <a:solidFill>
                  <a:schemeClr val="accent1"/>
                </a:solidFill>
              </a:rPr>
              <a:t>, we would be forced to lay people off. Our employees are thankful we used it and happy they do not have to draw full unemployment. There are so many advantages to </a:t>
            </a:r>
            <a:r>
              <a:rPr lang="en-US" sz="2200" dirty="0" err="1">
                <a:solidFill>
                  <a:schemeClr val="accent1"/>
                </a:solidFill>
              </a:rPr>
              <a:t>SharedWork</a:t>
            </a:r>
            <a:r>
              <a:rPr lang="en-US" sz="2200" dirty="0" smtClean="0">
                <a:solidFill>
                  <a:schemeClr val="accent1"/>
                </a:solidFill>
              </a:rPr>
              <a:t>.</a:t>
            </a:r>
            <a:br>
              <a:rPr lang="en-US" sz="2200" dirty="0" smtClean="0">
                <a:solidFill>
                  <a:schemeClr val="accent1"/>
                </a:solidFill>
              </a:rPr>
            </a:br>
            <a:r>
              <a:rPr lang="en-US" sz="2200" dirty="0">
                <a:solidFill>
                  <a:schemeClr val="accent1"/>
                </a:solidFill>
              </a:rPr>
              <a:t/>
            </a:r>
            <a:br>
              <a:rPr lang="en-US" sz="2200" dirty="0">
                <a:solidFill>
                  <a:schemeClr val="accent1"/>
                </a:solidFill>
              </a:rPr>
            </a:br>
            <a:endParaRPr lang="en-US" sz="2200" dirty="0">
              <a:solidFill>
                <a:schemeClr val="accent1"/>
              </a:solidFill>
              <a:effectLst/>
            </a:endParaRPr>
          </a:p>
        </p:txBody>
      </p:sp>
      <p:sp>
        <p:nvSpPr>
          <p:cNvPr id="4" name="Text Placeholder 3"/>
          <p:cNvSpPr>
            <a:spLocks noGrp="1"/>
          </p:cNvSpPr>
          <p:nvPr>
            <p:ph type="body" sz="half" idx="2"/>
          </p:nvPr>
        </p:nvSpPr>
        <p:spPr/>
        <p:txBody>
          <a:bodyPr>
            <a:normAutofit/>
          </a:bodyPr>
          <a:lstStyle/>
          <a:p>
            <a:pPr algn="ctr"/>
            <a:r>
              <a:rPr lang="en-US" sz="4000" dirty="0" smtClean="0"/>
              <a:t>Spokane Galvanizing</a:t>
            </a:r>
            <a:endParaRPr lang="en-US" sz="4000" dirty="0"/>
          </a:p>
        </p:txBody>
      </p:sp>
      <p:pic>
        <p:nvPicPr>
          <p:cNvPr id="5" name="Picture 4" descr="ESD logo-2 color-hori-C.eps"/>
          <p:cNvPicPr>
            <a:picLocks noChangeAspect="1"/>
          </p:cNvPicPr>
          <p:nvPr/>
        </p:nvPicPr>
        <p:blipFill>
          <a:blip r:embed="rId2"/>
          <a:srcRect/>
          <a:stretch>
            <a:fillRect/>
          </a:stretch>
        </p:blipFill>
        <p:spPr bwMode="auto">
          <a:xfrm>
            <a:off x="10820400" y="6213475"/>
            <a:ext cx="1092200" cy="401638"/>
          </a:xfrm>
          <a:prstGeom prst="rect">
            <a:avLst/>
          </a:prstGeom>
          <a:noFill/>
          <a:ln w="9525">
            <a:noFill/>
            <a:miter lim="800000"/>
            <a:headEnd/>
            <a:tailEnd/>
          </a:ln>
        </p:spPr>
      </p:pic>
    </p:spTree>
    <p:extLst>
      <p:ext uri="{BB962C8B-B14F-4D97-AF65-F5344CB8AC3E}">
        <p14:creationId xmlns:p14="http://schemas.microsoft.com/office/powerpoint/2010/main" val="1111473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ESAC ASSIST?</a:t>
            </a:r>
            <a:endParaRPr lang="en-US" dirty="0"/>
          </a:p>
        </p:txBody>
      </p:sp>
      <p:sp>
        <p:nvSpPr>
          <p:cNvPr id="5" name="Content Placeholder 2"/>
          <p:cNvSpPr>
            <a:spLocks noGrp="1"/>
          </p:cNvSpPr>
          <p:nvPr>
            <p:ph idx="1"/>
          </p:nvPr>
        </p:nvSpPr>
        <p:spPr>
          <a:xfrm>
            <a:off x="554193" y="2207173"/>
            <a:ext cx="9613861" cy="4206328"/>
          </a:xfrm>
        </p:spPr>
        <p:txBody>
          <a:bodyPr>
            <a:normAutofit/>
          </a:bodyPr>
          <a:lstStyle/>
          <a:p>
            <a:pPr marL="0" indent="0">
              <a:buNone/>
            </a:pPr>
            <a:r>
              <a:rPr lang="en-US" dirty="0" smtClean="0">
                <a:solidFill>
                  <a:schemeClr val="accent1"/>
                </a:solidFill>
                <a:latin typeface="Calibri" panose="020F0502020204030204" pitchFamily="34" charset="0"/>
                <a:ea typeface="ＭＳ Ｐゴシック"/>
                <a:cs typeface="Calibri" panose="020F0502020204030204" pitchFamily="34" charset="0"/>
              </a:rPr>
              <a:t>We invite ESAC to consider the following:</a:t>
            </a:r>
            <a:br>
              <a:rPr lang="en-US" dirty="0" smtClean="0">
                <a:solidFill>
                  <a:schemeClr val="accent1"/>
                </a:solidFill>
                <a:latin typeface="Calibri" panose="020F0502020204030204" pitchFamily="34" charset="0"/>
                <a:ea typeface="ＭＳ Ｐゴシック"/>
                <a:cs typeface="Calibri" panose="020F0502020204030204" pitchFamily="34" charset="0"/>
              </a:rPr>
            </a:br>
            <a:endParaRPr lang="en-US" dirty="0">
              <a:solidFill>
                <a:schemeClr val="accent1"/>
              </a:solidFill>
              <a:latin typeface="Calibri" panose="020F0502020204030204" pitchFamily="34" charset="0"/>
              <a:ea typeface="ＭＳ Ｐゴシック"/>
              <a:cs typeface="Calibri" panose="020F0502020204030204" pitchFamily="34" charset="0"/>
            </a:endParaRPr>
          </a:p>
          <a:p>
            <a:r>
              <a:rPr lang="en-US" dirty="0" smtClean="0">
                <a:solidFill>
                  <a:schemeClr val="accent1"/>
                </a:solidFill>
              </a:rPr>
              <a:t>Help distribute </a:t>
            </a:r>
            <a:r>
              <a:rPr lang="en-US" dirty="0" err="1" smtClean="0">
                <a:solidFill>
                  <a:schemeClr val="accent1"/>
                </a:solidFill>
              </a:rPr>
              <a:t>SharedWork</a:t>
            </a:r>
            <a:r>
              <a:rPr lang="en-US" dirty="0" smtClean="0">
                <a:solidFill>
                  <a:schemeClr val="accent1"/>
                </a:solidFill>
              </a:rPr>
              <a:t> information to your members…what are the best ways to do this? </a:t>
            </a:r>
            <a:br>
              <a:rPr lang="en-US" dirty="0" smtClean="0">
                <a:solidFill>
                  <a:schemeClr val="accent1"/>
                </a:solidFill>
              </a:rPr>
            </a:br>
            <a:endParaRPr lang="en-US" dirty="0" smtClean="0">
              <a:solidFill>
                <a:schemeClr val="accent1"/>
              </a:solidFill>
            </a:endParaRPr>
          </a:p>
          <a:p>
            <a:r>
              <a:rPr lang="en-US" dirty="0" smtClean="0">
                <a:solidFill>
                  <a:schemeClr val="accent1"/>
                </a:solidFill>
              </a:rPr>
              <a:t>Help </a:t>
            </a:r>
            <a:r>
              <a:rPr lang="en-US" dirty="0" err="1" smtClean="0">
                <a:solidFill>
                  <a:schemeClr val="accent1"/>
                </a:solidFill>
              </a:rPr>
              <a:t>SharedWork</a:t>
            </a:r>
            <a:r>
              <a:rPr lang="en-US" dirty="0" smtClean="0">
                <a:solidFill>
                  <a:schemeClr val="accent1"/>
                </a:solidFill>
              </a:rPr>
              <a:t> sign up your interested eligible member businesses.</a:t>
            </a:r>
          </a:p>
          <a:p>
            <a:endParaRPr lang="en-US" dirty="0">
              <a:solidFill>
                <a:schemeClr val="accent1"/>
              </a:solidFill>
            </a:endParaRPr>
          </a:p>
          <a:p>
            <a:r>
              <a:rPr lang="en-US" dirty="0">
                <a:solidFill>
                  <a:schemeClr val="accent1"/>
                </a:solidFill>
              </a:rPr>
              <a:t>Invite </a:t>
            </a:r>
            <a:r>
              <a:rPr lang="en-US" dirty="0" err="1">
                <a:solidFill>
                  <a:schemeClr val="accent1"/>
                </a:solidFill>
              </a:rPr>
              <a:t>SharedWork</a:t>
            </a:r>
            <a:r>
              <a:rPr lang="en-US" dirty="0">
                <a:solidFill>
                  <a:schemeClr val="accent1"/>
                </a:solidFill>
              </a:rPr>
              <a:t> to present at your board </a:t>
            </a:r>
            <a:r>
              <a:rPr lang="en-US" dirty="0" smtClean="0">
                <a:solidFill>
                  <a:schemeClr val="accent1"/>
                </a:solidFill>
              </a:rPr>
              <a:t>meeting, retreat, annual conference, etc.</a:t>
            </a:r>
            <a:r>
              <a:rPr lang="en-US" dirty="0">
                <a:solidFill>
                  <a:schemeClr val="accent1"/>
                </a:solidFill>
              </a:rPr>
              <a:t/>
            </a:r>
            <a:br>
              <a:rPr lang="en-US" dirty="0">
                <a:solidFill>
                  <a:schemeClr val="accent1"/>
                </a:solidFill>
              </a:rPr>
            </a:br>
            <a:endParaRPr lang="en-US" dirty="0">
              <a:solidFill>
                <a:schemeClr val="accent1"/>
              </a:solidFill>
            </a:endParaRPr>
          </a:p>
          <a:p>
            <a:pPr marL="0" indent="0">
              <a:buNone/>
            </a:pPr>
            <a:endParaRPr lang="en-US" dirty="0" smtClean="0">
              <a:solidFill>
                <a:schemeClr val="accent1"/>
              </a:solidFill>
            </a:endParaRPr>
          </a:p>
          <a:p>
            <a:endParaRPr lang="en-US" dirty="0" smtClean="0">
              <a:solidFill>
                <a:schemeClr val="accent1"/>
              </a:solidFill>
            </a:endParaRPr>
          </a:p>
          <a:p>
            <a:pPr marL="0" indent="0">
              <a:buNone/>
            </a:pPr>
            <a:endParaRPr lang="en-US" dirty="0" smtClean="0">
              <a:solidFill>
                <a:schemeClr val="accent1"/>
              </a:solidFill>
            </a:endParaRPr>
          </a:p>
          <a:p>
            <a:endParaRPr lang="en-US" dirty="0" smtClean="0">
              <a:solidFill>
                <a:schemeClr val="accent1"/>
              </a:solidFill>
            </a:endParaRPr>
          </a:p>
          <a:p>
            <a:endParaRPr lang="en-US" dirty="0"/>
          </a:p>
        </p:txBody>
      </p:sp>
      <p:pic>
        <p:nvPicPr>
          <p:cNvPr id="6" name="Picture 5" descr="ESD logo-2 color-hori-C.eps"/>
          <p:cNvPicPr>
            <a:picLocks noChangeAspect="1"/>
          </p:cNvPicPr>
          <p:nvPr/>
        </p:nvPicPr>
        <p:blipFill>
          <a:blip r:embed="rId2"/>
          <a:srcRect/>
          <a:stretch>
            <a:fillRect/>
          </a:stretch>
        </p:blipFill>
        <p:spPr bwMode="auto">
          <a:xfrm>
            <a:off x="10820400" y="6048375"/>
            <a:ext cx="1092200" cy="401638"/>
          </a:xfrm>
          <a:prstGeom prst="rect">
            <a:avLst/>
          </a:prstGeom>
          <a:noFill/>
          <a:ln w="9525">
            <a:noFill/>
            <a:miter lim="800000"/>
            <a:headEnd/>
            <a:tailEnd/>
          </a:ln>
        </p:spPr>
      </p:pic>
    </p:spTree>
    <p:extLst>
      <p:ext uri="{BB962C8B-B14F-4D97-AF65-F5344CB8AC3E}">
        <p14:creationId xmlns:p14="http://schemas.microsoft.com/office/powerpoint/2010/main" val="4343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16200"/>
            <a:ext cx="8902700" cy="1435099"/>
          </a:xfrm>
        </p:spPr>
        <p:txBody>
          <a:bodyPr/>
          <a:lstStyle/>
          <a:p>
            <a:pPr algn="ctr"/>
            <a:r>
              <a:rPr lang="en-US" dirty="0" smtClean="0"/>
              <a:t>THANK YOU!</a:t>
            </a:r>
            <a:endParaRPr lang="en-US" sz="28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008946" y="3422741"/>
            <a:ext cx="1332154" cy="917091"/>
          </a:xfrm>
          <a:prstGeom prst="rect">
            <a:avLst/>
          </a:prstGeom>
        </p:spPr>
      </p:pic>
      <p:pic>
        <p:nvPicPr>
          <p:cNvPr id="4" name="Picture 5" descr="ESD logo-2 color-hori-C.eps"/>
          <p:cNvPicPr>
            <a:picLocks noChangeAspect="1"/>
          </p:cNvPicPr>
          <p:nvPr/>
        </p:nvPicPr>
        <p:blipFill>
          <a:blip r:embed="rId4"/>
          <a:srcRect/>
          <a:stretch>
            <a:fillRect/>
          </a:stretch>
        </p:blipFill>
        <p:spPr bwMode="auto">
          <a:xfrm>
            <a:off x="10820400" y="6048375"/>
            <a:ext cx="1092200" cy="401638"/>
          </a:xfrm>
          <a:prstGeom prst="rect">
            <a:avLst/>
          </a:prstGeom>
          <a:noFill/>
          <a:ln w="9525">
            <a:noFill/>
            <a:miter lim="800000"/>
            <a:headEnd/>
            <a:tailEnd/>
          </a:ln>
        </p:spPr>
      </p:pic>
    </p:spTree>
    <p:extLst>
      <p:ext uri="{BB962C8B-B14F-4D97-AF65-F5344CB8AC3E}">
        <p14:creationId xmlns:p14="http://schemas.microsoft.com/office/powerpoint/2010/main" val="538496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841375" y="711200"/>
            <a:ext cx="8988426" cy="800100"/>
          </a:xfrm>
        </p:spPr>
        <p:txBody>
          <a:bodyPr>
            <a:noAutofit/>
          </a:bodyPr>
          <a:lstStyle/>
          <a:p>
            <a:r>
              <a:rPr lang="en-US" dirty="0" smtClean="0">
                <a:ea typeface="ＭＳ Ｐゴシック"/>
                <a:cs typeface="ＭＳ Ｐゴシック"/>
              </a:rPr>
              <a:t/>
            </a:r>
            <a:br>
              <a:rPr lang="en-US" dirty="0" smtClean="0">
                <a:ea typeface="ＭＳ Ｐゴシック"/>
                <a:cs typeface="ＭＳ Ｐゴシック"/>
              </a:rPr>
            </a:br>
            <a:r>
              <a:rPr lang="en-US" dirty="0" smtClean="0">
                <a:ea typeface="ＭＳ Ｐゴシック"/>
                <a:cs typeface="ＭＳ Ｐゴシック"/>
              </a:rPr>
              <a:t>AGENDA</a:t>
            </a:r>
            <a:endParaRPr lang="en-US" dirty="0">
              <a:ea typeface="ＭＳ Ｐゴシック"/>
              <a:cs typeface="ＭＳ Ｐゴシック"/>
            </a:endParaRPr>
          </a:p>
        </p:txBody>
      </p:sp>
      <p:pic>
        <p:nvPicPr>
          <p:cNvPr id="7172" name="Picture 5" descr="ESD logo-2 color-hori-C.eps"/>
          <p:cNvPicPr>
            <a:picLocks noChangeAspect="1"/>
          </p:cNvPicPr>
          <p:nvPr/>
        </p:nvPicPr>
        <p:blipFill>
          <a:blip r:embed="rId3"/>
          <a:srcRect/>
          <a:stretch>
            <a:fillRect/>
          </a:stretch>
        </p:blipFill>
        <p:spPr bwMode="auto">
          <a:xfrm>
            <a:off x="10820400" y="6048375"/>
            <a:ext cx="1092200" cy="401638"/>
          </a:xfrm>
          <a:prstGeom prst="rect">
            <a:avLst/>
          </a:prstGeom>
          <a:noFill/>
          <a:ln w="9525">
            <a:noFill/>
            <a:miter lim="800000"/>
            <a:headEnd/>
            <a:tailEnd/>
          </a:ln>
        </p:spPr>
      </p:pic>
      <p:sp>
        <p:nvSpPr>
          <p:cNvPr id="7" name="Content Placeholder 7"/>
          <p:cNvSpPr>
            <a:spLocks noGrp="1"/>
          </p:cNvSpPr>
          <p:nvPr>
            <p:ph sz="quarter" idx="4294967295"/>
          </p:nvPr>
        </p:nvSpPr>
        <p:spPr>
          <a:xfrm>
            <a:off x="841375" y="2298700"/>
            <a:ext cx="8988426" cy="4229100"/>
          </a:xfrm>
          <a:prstGeom prst="rect">
            <a:avLst/>
          </a:prstGeom>
        </p:spPr>
        <p:txBody>
          <a:bodyPr>
            <a:normAutofit/>
          </a:bodyPr>
          <a:lstStyle/>
          <a:p>
            <a:r>
              <a:rPr lang="en-US" sz="2200" dirty="0" smtClean="0">
                <a:solidFill>
                  <a:schemeClr val="accent1"/>
                </a:solidFill>
                <a:latin typeface="Arial" pitchFamily="34" charset="0"/>
                <a:ea typeface="ＭＳ Ｐゴシック"/>
                <a:cs typeface="Arial" pitchFamily="34" charset="0"/>
              </a:rPr>
              <a:t>What is </a:t>
            </a:r>
            <a:r>
              <a:rPr lang="en-US" sz="2200" dirty="0" err="1" smtClean="0">
                <a:solidFill>
                  <a:schemeClr val="accent1"/>
                </a:solidFill>
                <a:latin typeface="Arial" pitchFamily="34" charset="0"/>
                <a:ea typeface="ＭＳ Ｐゴシック"/>
                <a:cs typeface="Arial" pitchFamily="34" charset="0"/>
              </a:rPr>
              <a:t>SharedWork</a:t>
            </a:r>
            <a:r>
              <a:rPr lang="en-US" sz="2200" dirty="0" smtClean="0">
                <a:solidFill>
                  <a:schemeClr val="accent1"/>
                </a:solidFill>
                <a:latin typeface="Arial" pitchFamily="34" charset="0"/>
                <a:ea typeface="ＭＳ Ｐゴシック"/>
                <a:cs typeface="Arial" pitchFamily="34" charset="0"/>
              </a:rPr>
              <a:t>?</a:t>
            </a:r>
          </a:p>
          <a:p>
            <a:pPr lvl="1">
              <a:buFont typeface="Wingdings" panose="05000000000000000000" pitchFamily="2" charset="2"/>
              <a:buChar char="Ø"/>
            </a:pPr>
            <a:r>
              <a:rPr lang="en-US" sz="2200" dirty="0" smtClean="0">
                <a:solidFill>
                  <a:schemeClr val="accent1"/>
                </a:solidFill>
                <a:latin typeface="Arial" pitchFamily="34" charset="0"/>
                <a:ea typeface="ＭＳ Ｐゴシック"/>
                <a:cs typeface="Arial" pitchFamily="34" charset="0"/>
              </a:rPr>
              <a:t> Definition </a:t>
            </a:r>
          </a:p>
          <a:p>
            <a:pPr lvl="1">
              <a:buFont typeface="Wingdings" panose="05000000000000000000" pitchFamily="2" charset="2"/>
              <a:buChar char="Ø"/>
            </a:pPr>
            <a:r>
              <a:rPr lang="en-US" sz="2200" dirty="0" smtClean="0">
                <a:solidFill>
                  <a:schemeClr val="accent1"/>
                </a:solidFill>
                <a:latin typeface="Arial" pitchFamily="34" charset="0"/>
                <a:ea typeface="ＭＳ Ｐゴシック"/>
                <a:cs typeface="Arial" pitchFamily="34" charset="0"/>
              </a:rPr>
              <a:t> Video overview</a:t>
            </a:r>
            <a:endParaRPr lang="en-US" sz="2200" dirty="0">
              <a:solidFill>
                <a:schemeClr val="accent1"/>
              </a:solidFill>
              <a:latin typeface="Arial" pitchFamily="34" charset="0"/>
              <a:ea typeface="ＭＳ Ｐゴシック"/>
              <a:cs typeface="Arial" pitchFamily="34" charset="0"/>
            </a:endParaRPr>
          </a:p>
          <a:p>
            <a:pPr lvl="1">
              <a:buFont typeface="Wingdings" panose="05000000000000000000" pitchFamily="2" charset="2"/>
              <a:buChar char="Ø"/>
            </a:pPr>
            <a:r>
              <a:rPr lang="en-US" sz="2200" dirty="0" smtClean="0">
                <a:solidFill>
                  <a:schemeClr val="accent1"/>
                </a:solidFill>
                <a:latin typeface="Arial" pitchFamily="34" charset="0"/>
                <a:ea typeface="ＭＳ Ｐゴシック"/>
                <a:cs typeface="Arial" pitchFamily="34" charset="0"/>
              </a:rPr>
              <a:t> Business &amp; Employee Requirements</a:t>
            </a:r>
            <a:br>
              <a:rPr lang="en-US" sz="2200" dirty="0" smtClean="0">
                <a:solidFill>
                  <a:schemeClr val="accent1"/>
                </a:solidFill>
                <a:latin typeface="Arial" pitchFamily="34" charset="0"/>
                <a:ea typeface="ＭＳ Ｐゴシック"/>
                <a:cs typeface="Arial" pitchFamily="34" charset="0"/>
              </a:rPr>
            </a:br>
            <a:endParaRPr lang="en-US" sz="2200" dirty="0">
              <a:solidFill>
                <a:schemeClr val="accent1"/>
              </a:solidFill>
              <a:latin typeface="Arial" pitchFamily="34" charset="0"/>
              <a:ea typeface="ＭＳ Ｐゴシック"/>
              <a:cs typeface="Arial" pitchFamily="34" charset="0"/>
            </a:endParaRPr>
          </a:p>
          <a:p>
            <a:r>
              <a:rPr lang="en-US" sz="2200" dirty="0" smtClean="0">
                <a:solidFill>
                  <a:schemeClr val="accent1"/>
                </a:solidFill>
                <a:latin typeface="Arial" pitchFamily="34" charset="0"/>
                <a:ea typeface="ＭＳ Ｐゴシック"/>
                <a:cs typeface="Arial" pitchFamily="34" charset="0"/>
              </a:rPr>
              <a:t>Why </a:t>
            </a:r>
            <a:r>
              <a:rPr lang="en-US" sz="2200" dirty="0" err="1" smtClean="0">
                <a:solidFill>
                  <a:schemeClr val="accent1"/>
                </a:solidFill>
                <a:latin typeface="Arial" pitchFamily="34" charset="0"/>
                <a:ea typeface="ＭＳ Ｐゴシック"/>
                <a:cs typeface="Arial" pitchFamily="34" charset="0"/>
              </a:rPr>
              <a:t>SharedWork</a:t>
            </a:r>
            <a:r>
              <a:rPr lang="en-US" sz="2200" dirty="0" smtClean="0">
                <a:solidFill>
                  <a:schemeClr val="accent1"/>
                </a:solidFill>
                <a:latin typeface="Arial" pitchFamily="34" charset="0"/>
                <a:ea typeface="ＭＳ Ｐゴシック"/>
                <a:cs typeface="Arial" pitchFamily="34" charset="0"/>
              </a:rPr>
              <a:t>?</a:t>
            </a:r>
            <a:br>
              <a:rPr lang="en-US" sz="2200" dirty="0" smtClean="0">
                <a:solidFill>
                  <a:schemeClr val="accent1"/>
                </a:solidFill>
                <a:latin typeface="Arial" pitchFamily="34" charset="0"/>
                <a:ea typeface="ＭＳ Ｐゴシック"/>
                <a:cs typeface="Arial" pitchFamily="34" charset="0"/>
              </a:rPr>
            </a:br>
            <a:endParaRPr lang="en-US" sz="2200" dirty="0" smtClean="0">
              <a:solidFill>
                <a:schemeClr val="accent1"/>
              </a:solidFill>
              <a:latin typeface="Arial" pitchFamily="34" charset="0"/>
              <a:ea typeface="ＭＳ Ｐゴシック"/>
              <a:cs typeface="Arial" pitchFamily="34" charset="0"/>
            </a:endParaRPr>
          </a:p>
          <a:p>
            <a:r>
              <a:rPr lang="en-US" sz="2200" dirty="0" smtClean="0">
                <a:solidFill>
                  <a:schemeClr val="accent1"/>
                </a:solidFill>
                <a:latin typeface="Arial" pitchFamily="34" charset="0"/>
                <a:ea typeface="ＭＳ Ｐゴシック"/>
                <a:cs typeface="Arial" pitchFamily="34" charset="0"/>
              </a:rPr>
              <a:t>What is </a:t>
            </a:r>
            <a:r>
              <a:rPr lang="en-US" sz="2200" dirty="0" err="1" smtClean="0">
                <a:solidFill>
                  <a:schemeClr val="accent1"/>
                </a:solidFill>
                <a:latin typeface="Arial" pitchFamily="34" charset="0"/>
                <a:ea typeface="ＭＳ Ｐゴシック"/>
                <a:cs typeface="Arial" pitchFamily="34" charset="0"/>
              </a:rPr>
              <a:t>SharedWork</a:t>
            </a:r>
            <a:r>
              <a:rPr lang="en-US" sz="2200" dirty="0" smtClean="0">
                <a:solidFill>
                  <a:schemeClr val="accent1"/>
                </a:solidFill>
                <a:latin typeface="Arial" pitchFamily="34" charset="0"/>
                <a:ea typeface="ＭＳ Ｐゴシック"/>
                <a:cs typeface="Arial" pitchFamily="34" charset="0"/>
              </a:rPr>
              <a:t> doing for recession-readiness?</a:t>
            </a:r>
          </a:p>
          <a:p>
            <a:endParaRPr lang="en-US" sz="2200" dirty="0">
              <a:solidFill>
                <a:schemeClr val="accent1"/>
              </a:solidFill>
              <a:latin typeface="Arial" pitchFamily="34" charset="0"/>
              <a:ea typeface="ＭＳ Ｐゴシック"/>
              <a:cs typeface="Arial" pitchFamily="34" charset="0"/>
            </a:endParaRPr>
          </a:p>
          <a:p>
            <a:r>
              <a:rPr lang="en-US" sz="2200" dirty="0" smtClean="0">
                <a:solidFill>
                  <a:schemeClr val="accent1"/>
                </a:solidFill>
                <a:latin typeface="Arial" pitchFamily="34" charset="0"/>
                <a:ea typeface="ＭＳ Ｐゴシック"/>
                <a:cs typeface="Arial" pitchFamily="34" charset="0"/>
              </a:rPr>
              <a:t>How can ESAC assist? </a:t>
            </a:r>
          </a:p>
          <a:p>
            <a:pPr marL="0" indent="0">
              <a:buNone/>
            </a:pPr>
            <a:endParaRPr lang="en-US" sz="2200" dirty="0">
              <a:solidFill>
                <a:schemeClr val="accent1"/>
              </a:solidFill>
              <a:latin typeface="Arial" pitchFamily="34" charset="0"/>
              <a:ea typeface="ＭＳ Ｐゴシック"/>
              <a:cs typeface="Arial" pitchFamily="34" charset="0"/>
            </a:endParaRPr>
          </a:p>
          <a:p>
            <a:pPr marL="0" indent="0">
              <a:buNone/>
            </a:pPr>
            <a:endParaRPr lang="en-US" sz="2200" dirty="0" smtClean="0">
              <a:solidFill>
                <a:srgbClr val="003366"/>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2933530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SHAREDWORK?</a:t>
            </a:r>
            <a:endParaRPr lang="en-US" dirty="0"/>
          </a:p>
        </p:txBody>
      </p:sp>
      <p:sp>
        <p:nvSpPr>
          <p:cNvPr id="3" name="Content Placeholder 2"/>
          <p:cNvSpPr>
            <a:spLocks noGrp="1"/>
          </p:cNvSpPr>
          <p:nvPr>
            <p:ph sz="half" idx="1"/>
          </p:nvPr>
        </p:nvSpPr>
        <p:spPr>
          <a:xfrm>
            <a:off x="680320" y="2489200"/>
            <a:ext cx="9403479" cy="3632200"/>
          </a:xfrm>
        </p:spPr>
        <p:txBody>
          <a:bodyPr>
            <a:normAutofit/>
          </a:bodyPr>
          <a:lstStyle/>
          <a:p>
            <a:pPr marL="0" indent="0">
              <a:buNone/>
            </a:pPr>
            <a:r>
              <a:rPr lang="en-US" sz="2200" b="1" dirty="0" smtClean="0">
                <a:solidFill>
                  <a:schemeClr val="accent1"/>
                </a:solidFill>
              </a:rPr>
              <a:t>SHAREDWORK</a:t>
            </a:r>
            <a:r>
              <a:rPr lang="en-US" sz="2200" dirty="0" smtClean="0">
                <a:solidFill>
                  <a:schemeClr val="accent1"/>
                </a:solidFill>
              </a:rPr>
              <a:t> </a:t>
            </a:r>
            <a:r>
              <a:rPr lang="en-US" sz="2200" dirty="0">
                <a:solidFill>
                  <a:schemeClr val="accent1"/>
                </a:solidFill>
              </a:rPr>
              <a:t>is a voluntary </a:t>
            </a:r>
            <a:r>
              <a:rPr lang="en-US" sz="2200" dirty="0" smtClean="0">
                <a:solidFill>
                  <a:schemeClr val="accent1"/>
                </a:solidFill>
              </a:rPr>
              <a:t>business </a:t>
            </a:r>
            <a:r>
              <a:rPr lang="en-US" sz="2200" dirty="0">
                <a:solidFill>
                  <a:schemeClr val="accent1"/>
                </a:solidFill>
              </a:rPr>
              <a:t>program that provides flexibility to retain employees at reduced </a:t>
            </a:r>
            <a:r>
              <a:rPr lang="en-US" sz="2200" dirty="0" smtClean="0">
                <a:solidFill>
                  <a:schemeClr val="accent1"/>
                </a:solidFill>
              </a:rPr>
              <a:t>hours</a:t>
            </a:r>
            <a:r>
              <a:rPr lang="en-US" sz="2200" dirty="0">
                <a:solidFill>
                  <a:schemeClr val="accent1"/>
                </a:solidFill>
              </a:rPr>
              <a:t> </a:t>
            </a:r>
            <a:r>
              <a:rPr lang="en-US" sz="2200" dirty="0" smtClean="0">
                <a:solidFill>
                  <a:schemeClr val="accent1"/>
                </a:solidFill>
              </a:rPr>
              <a:t>when facing an economic downturn. </a:t>
            </a:r>
          </a:p>
          <a:p>
            <a:pPr marL="0" indent="0">
              <a:buNone/>
            </a:pPr>
            <a:endParaRPr lang="en-US" sz="2800" b="1" dirty="0" smtClean="0"/>
          </a:p>
          <a:p>
            <a:pPr marL="0" indent="0">
              <a:buNone/>
            </a:pPr>
            <a:r>
              <a:rPr lang="en-US" sz="2000" b="1" dirty="0">
                <a:solidFill>
                  <a:schemeClr val="accent1"/>
                </a:solidFill>
              </a:rPr>
              <a:t>Statutory Authority:</a:t>
            </a:r>
            <a:r>
              <a:rPr lang="en-US" sz="2000" dirty="0">
                <a:solidFill>
                  <a:schemeClr val="accent1"/>
                </a:solidFill>
              </a:rPr>
              <a:t> </a:t>
            </a:r>
            <a:endParaRPr lang="en-US" sz="2000" dirty="0" smtClean="0">
              <a:solidFill>
                <a:schemeClr val="accent1"/>
              </a:solidFill>
            </a:endParaRPr>
          </a:p>
          <a:p>
            <a:r>
              <a:rPr lang="en-US" sz="2000" dirty="0" smtClean="0">
                <a:solidFill>
                  <a:schemeClr val="accent1"/>
                </a:solidFill>
              </a:rPr>
              <a:t>Chapter </a:t>
            </a:r>
            <a:r>
              <a:rPr lang="en-US" sz="2000" dirty="0">
                <a:solidFill>
                  <a:schemeClr val="accent1"/>
                </a:solidFill>
              </a:rPr>
              <a:t>50.60 RCW. </a:t>
            </a:r>
            <a:endParaRPr lang="en-US" sz="2000" dirty="0" smtClean="0">
              <a:solidFill>
                <a:schemeClr val="accent1"/>
              </a:solidFill>
            </a:endParaRPr>
          </a:p>
          <a:p>
            <a:r>
              <a:rPr lang="en-US" sz="2000" dirty="0" smtClean="0">
                <a:solidFill>
                  <a:schemeClr val="accent1"/>
                </a:solidFill>
              </a:rPr>
              <a:t>Chapter </a:t>
            </a:r>
            <a:r>
              <a:rPr lang="en-US" sz="2000" dirty="0">
                <a:solidFill>
                  <a:schemeClr val="accent1"/>
                </a:solidFill>
              </a:rPr>
              <a:t>192-250 WAC. </a:t>
            </a:r>
            <a:endParaRPr lang="en-US" sz="2000" dirty="0" smtClean="0">
              <a:solidFill>
                <a:schemeClr val="accent1"/>
              </a:solidFill>
            </a:endParaRPr>
          </a:p>
          <a:p>
            <a:pPr marL="0" indent="0">
              <a:buNone/>
            </a:pPr>
            <a:r>
              <a:rPr lang="en-US" sz="2800" b="1" dirty="0" smtClean="0"/>
              <a:t/>
            </a:r>
            <a:br>
              <a:rPr lang="en-US" sz="2800" b="1" dirty="0" smtClean="0"/>
            </a:br>
            <a:r>
              <a:rPr lang="en-US" sz="2000" b="1" dirty="0">
                <a:solidFill>
                  <a:schemeClr val="accent1"/>
                </a:solidFill>
              </a:rPr>
              <a:t>State Website: </a:t>
            </a:r>
            <a:endParaRPr lang="en-US" sz="2000" b="1" dirty="0" smtClean="0">
              <a:solidFill>
                <a:schemeClr val="accent1"/>
              </a:solidFill>
            </a:endParaRPr>
          </a:p>
          <a:p>
            <a:r>
              <a:rPr lang="en-US" sz="2000" u="sng" dirty="0" smtClean="0">
                <a:solidFill>
                  <a:schemeClr val="accent1"/>
                </a:solidFill>
              </a:rPr>
              <a:t>sharedworkwa.com</a:t>
            </a:r>
          </a:p>
          <a:p>
            <a:pPr marL="0" indent="0">
              <a:buNone/>
            </a:pPr>
            <a:endParaRPr lang="en-US" sz="2000" b="1" dirty="0">
              <a:solidFill>
                <a:schemeClr val="accent1"/>
              </a:solidFill>
            </a:endParaRPr>
          </a:p>
        </p:txBody>
      </p:sp>
      <p:pic>
        <p:nvPicPr>
          <p:cNvPr id="4" name="Picture 5" descr="ESD logo-2 color-hori-C.eps"/>
          <p:cNvPicPr>
            <a:picLocks noChangeAspect="1"/>
          </p:cNvPicPr>
          <p:nvPr/>
        </p:nvPicPr>
        <p:blipFill>
          <a:blip r:embed="rId3"/>
          <a:srcRect/>
          <a:stretch>
            <a:fillRect/>
          </a:stretch>
        </p:blipFill>
        <p:spPr bwMode="auto">
          <a:xfrm>
            <a:off x="10820400" y="6048375"/>
            <a:ext cx="1092200" cy="401638"/>
          </a:xfrm>
          <a:prstGeom prst="rect">
            <a:avLst/>
          </a:prstGeom>
          <a:noFill/>
          <a:ln w="9525">
            <a:noFill/>
            <a:miter lim="800000"/>
            <a:headEnd/>
            <a:tailEnd/>
          </a:ln>
        </p:spPr>
      </p:pic>
    </p:spTree>
    <p:extLst>
      <p:ext uri="{BB962C8B-B14F-4D97-AF65-F5344CB8AC3E}">
        <p14:creationId xmlns:p14="http://schemas.microsoft.com/office/powerpoint/2010/main" val="1564959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276479" cy="1080938"/>
          </a:xfrm>
        </p:spPr>
        <p:txBody>
          <a:bodyPr/>
          <a:lstStyle/>
          <a:p>
            <a:r>
              <a:rPr lang="en-US" dirty="0" smtClean="0"/>
              <a:t>26 STATES WITH SHORT-TIME COMPENSATION (STC) PROGRAMS</a:t>
            </a:r>
            <a:endParaRPr lang="en-US" dirty="0"/>
          </a:p>
        </p:txBody>
      </p:sp>
      <p:sp>
        <p:nvSpPr>
          <p:cNvPr id="3" name="Content Placeholder 2"/>
          <p:cNvSpPr>
            <a:spLocks noGrp="1"/>
          </p:cNvSpPr>
          <p:nvPr>
            <p:ph sz="half" idx="1"/>
          </p:nvPr>
        </p:nvSpPr>
        <p:spPr>
          <a:xfrm>
            <a:off x="680321" y="2349501"/>
            <a:ext cx="3586879" cy="4432300"/>
          </a:xfrm>
        </p:spPr>
        <p:txBody>
          <a:bodyPr>
            <a:normAutofit fontScale="92500" lnSpcReduction="20000"/>
          </a:bodyPr>
          <a:lstStyle/>
          <a:p>
            <a:r>
              <a:rPr lang="en-US" sz="2200" dirty="0" smtClean="0">
                <a:solidFill>
                  <a:schemeClr val="accent1"/>
                </a:solidFill>
              </a:rPr>
              <a:t>Arizona</a:t>
            </a:r>
          </a:p>
          <a:p>
            <a:r>
              <a:rPr lang="en-US" sz="2200" dirty="0" smtClean="0">
                <a:solidFill>
                  <a:schemeClr val="accent1"/>
                </a:solidFill>
              </a:rPr>
              <a:t>Arkansas</a:t>
            </a:r>
          </a:p>
          <a:p>
            <a:r>
              <a:rPr lang="en-US" sz="2200" dirty="0" smtClean="0">
                <a:solidFill>
                  <a:schemeClr val="accent1"/>
                </a:solidFill>
              </a:rPr>
              <a:t>California</a:t>
            </a:r>
          </a:p>
          <a:p>
            <a:r>
              <a:rPr lang="en-US" sz="2200" dirty="0" smtClean="0">
                <a:solidFill>
                  <a:schemeClr val="accent1"/>
                </a:solidFill>
              </a:rPr>
              <a:t>Colorado</a:t>
            </a:r>
          </a:p>
          <a:p>
            <a:r>
              <a:rPr lang="en-US" sz="2200" dirty="0" smtClean="0">
                <a:solidFill>
                  <a:schemeClr val="accent1"/>
                </a:solidFill>
              </a:rPr>
              <a:t>Connecticut</a:t>
            </a:r>
          </a:p>
          <a:p>
            <a:r>
              <a:rPr lang="en-US" sz="2200" dirty="0" smtClean="0">
                <a:solidFill>
                  <a:schemeClr val="accent1"/>
                </a:solidFill>
              </a:rPr>
              <a:t>Florida</a:t>
            </a:r>
          </a:p>
          <a:p>
            <a:r>
              <a:rPr lang="en-US" sz="2200" dirty="0" smtClean="0">
                <a:solidFill>
                  <a:schemeClr val="accent1"/>
                </a:solidFill>
              </a:rPr>
              <a:t>Iowa</a:t>
            </a:r>
          </a:p>
          <a:p>
            <a:r>
              <a:rPr lang="en-US" sz="2200" dirty="0" smtClean="0">
                <a:solidFill>
                  <a:schemeClr val="accent1"/>
                </a:solidFill>
              </a:rPr>
              <a:t>Kansas</a:t>
            </a:r>
          </a:p>
          <a:p>
            <a:r>
              <a:rPr lang="en-US" sz="2200" dirty="0" smtClean="0">
                <a:solidFill>
                  <a:schemeClr val="accent1"/>
                </a:solidFill>
              </a:rPr>
              <a:t>Maine</a:t>
            </a:r>
          </a:p>
          <a:p>
            <a:r>
              <a:rPr lang="en-US" sz="2200" dirty="0" smtClean="0">
                <a:solidFill>
                  <a:schemeClr val="accent1"/>
                </a:solidFill>
              </a:rPr>
              <a:t>Maryland</a:t>
            </a:r>
          </a:p>
          <a:p>
            <a:r>
              <a:rPr lang="en-US" sz="2200" dirty="0" smtClean="0">
                <a:solidFill>
                  <a:schemeClr val="accent1"/>
                </a:solidFill>
              </a:rPr>
              <a:t>Massachusetts</a:t>
            </a:r>
          </a:p>
          <a:p>
            <a:r>
              <a:rPr lang="en-US" sz="2200" dirty="0" smtClean="0">
                <a:solidFill>
                  <a:schemeClr val="accent1"/>
                </a:solidFill>
              </a:rPr>
              <a:t>Michigan</a:t>
            </a:r>
          </a:p>
          <a:p>
            <a:r>
              <a:rPr lang="en-US" sz="2200" dirty="0" smtClean="0">
                <a:solidFill>
                  <a:schemeClr val="accent1"/>
                </a:solidFill>
              </a:rPr>
              <a:t>Minnesota</a:t>
            </a:r>
            <a:endParaRPr lang="en-US" sz="2200" dirty="0">
              <a:solidFill>
                <a:schemeClr val="accent1"/>
              </a:solidFill>
            </a:endParaRPr>
          </a:p>
        </p:txBody>
      </p:sp>
      <p:sp>
        <p:nvSpPr>
          <p:cNvPr id="5" name="Content Placeholder 2"/>
          <p:cNvSpPr txBox="1">
            <a:spLocks/>
          </p:cNvSpPr>
          <p:nvPr/>
        </p:nvSpPr>
        <p:spPr>
          <a:xfrm>
            <a:off x="4769720" y="2349501"/>
            <a:ext cx="3828180" cy="44323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2200" dirty="0" smtClean="0">
                <a:solidFill>
                  <a:schemeClr val="accent1"/>
                </a:solidFill>
              </a:rPr>
              <a:t>Missouri</a:t>
            </a:r>
          </a:p>
          <a:p>
            <a:r>
              <a:rPr lang="en-US" sz="2200" dirty="0" smtClean="0">
                <a:solidFill>
                  <a:schemeClr val="accent1"/>
                </a:solidFill>
              </a:rPr>
              <a:t>Nebraska</a:t>
            </a:r>
          </a:p>
          <a:p>
            <a:r>
              <a:rPr lang="en-US" sz="2200" dirty="0" smtClean="0">
                <a:solidFill>
                  <a:schemeClr val="accent1"/>
                </a:solidFill>
              </a:rPr>
              <a:t>New Hampshire</a:t>
            </a:r>
          </a:p>
          <a:p>
            <a:r>
              <a:rPr lang="en-US" sz="2200" dirty="0" smtClean="0">
                <a:solidFill>
                  <a:schemeClr val="accent1"/>
                </a:solidFill>
              </a:rPr>
              <a:t>New Jersey</a:t>
            </a:r>
          </a:p>
          <a:p>
            <a:r>
              <a:rPr lang="en-US" sz="2200" dirty="0" smtClean="0">
                <a:solidFill>
                  <a:schemeClr val="accent1"/>
                </a:solidFill>
              </a:rPr>
              <a:t>New York</a:t>
            </a:r>
          </a:p>
          <a:p>
            <a:r>
              <a:rPr lang="en-US" sz="2200" dirty="0" smtClean="0">
                <a:solidFill>
                  <a:schemeClr val="accent1"/>
                </a:solidFill>
              </a:rPr>
              <a:t>Ohio</a:t>
            </a:r>
          </a:p>
          <a:p>
            <a:r>
              <a:rPr lang="en-US" sz="2200" dirty="0" smtClean="0">
                <a:solidFill>
                  <a:schemeClr val="accent1"/>
                </a:solidFill>
              </a:rPr>
              <a:t>Oregon</a:t>
            </a:r>
          </a:p>
          <a:p>
            <a:r>
              <a:rPr lang="en-US" sz="2200" dirty="0" smtClean="0">
                <a:solidFill>
                  <a:schemeClr val="accent1"/>
                </a:solidFill>
              </a:rPr>
              <a:t>Pennsylvania</a:t>
            </a:r>
          </a:p>
          <a:p>
            <a:r>
              <a:rPr lang="en-US" sz="2200" dirty="0" smtClean="0">
                <a:solidFill>
                  <a:schemeClr val="accent1"/>
                </a:solidFill>
              </a:rPr>
              <a:t>Rhode Island</a:t>
            </a:r>
          </a:p>
          <a:p>
            <a:r>
              <a:rPr lang="en-US" sz="2200" dirty="0" smtClean="0">
                <a:solidFill>
                  <a:schemeClr val="accent1"/>
                </a:solidFill>
              </a:rPr>
              <a:t>Texas</a:t>
            </a:r>
          </a:p>
          <a:p>
            <a:r>
              <a:rPr lang="en-US" sz="2200" dirty="0" smtClean="0">
                <a:solidFill>
                  <a:schemeClr val="accent1"/>
                </a:solidFill>
              </a:rPr>
              <a:t>Vermont</a:t>
            </a:r>
          </a:p>
          <a:p>
            <a:r>
              <a:rPr lang="en-US" sz="2200" dirty="0" smtClean="0">
                <a:solidFill>
                  <a:schemeClr val="accent1"/>
                </a:solidFill>
              </a:rPr>
              <a:t>Wisconsin</a:t>
            </a:r>
          </a:p>
          <a:p>
            <a:r>
              <a:rPr lang="en-US" sz="2200" b="1" dirty="0" smtClean="0">
                <a:solidFill>
                  <a:schemeClr val="accent1"/>
                </a:solidFill>
              </a:rPr>
              <a:t>Washington</a:t>
            </a:r>
          </a:p>
          <a:p>
            <a:pPr marL="0" indent="0">
              <a:buNone/>
            </a:pPr>
            <a:endParaRPr lang="en-US" sz="2200" dirty="0">
              <a:solidFill>
                <a:schemeClr val="accent1"/>
              </a:solidFill>
            </a:endParaRPr>
          </a:p>
        </p:txBody>
      </p:sp>
      <p:pic>
        <p:nvPicPr>
          <p:cNvPr id="6" name="Picture 5" descr="ESD logo-2 color-hori-C.eps"/>
          <p:cNvPicPr>
            <a:picLocks noChangeAspect="1"/>
          </p:cNvPicPr>
          <p:nvPr/>
        </p:nvPicPr>
        <p:blipFill>
          <a:blip r:embed="rId3"/>
          <a:srcRect/>
          <a:stretch>
            <a:fillRect/>
          </a:stretch>
        </p:blipFill>
        <p:spPr bwMode="auto">
          <a:xfrm>
            <a:off x="10820400" y="6048375"/>
            <a:ext cx="1092200" cy="401638"/>
          </a:xfrm>
          <a:prstGeom prst="rect">
            <a:avLst/>
          </a:prstGeom>
          <a:noFill/>
          <a:ln w="9525">
            <a:noFill/>
            <a:miter lim="800000"/>
            <a:headEnd/>
            <a:tailEnd/>
          </a:ln>
        </p:spPr>
      </p:pic>
    </p:spTree>
    <p:extLst>
      <p:ext uri="{BB962C8B-B14F-4D97-AF65-F5344CB8AC3E}">
        <p14:creationId xmlns:p14="http://schemas.microsoft.com/office/powerpoint/2010/main" val="706849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pAufybRrrY"/>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2" name="TextBox 1"/>
          <p:cNvSpPr txBox="1"/>
          <p:nvPr/>
        </p:nvSpPr>
        <p:spPr>
          <a:xfrm>
            <a:off x="2552700" y="127000"/>
            <a:ext cx="6515100" cy="646331"/>
          </a:xfrm>
          <a:prstGeom prst="rect">
            <a:avLst/>
          </a:prstGeom>
          <a:noFill/>
        </p:spPr>
        <p:txBody>
          <a:bodyPr wrap="square" rtlCol="0">
            <a:spAutoFit/>
          </a:bodyPr>
          <a:lstStyle/>
          <a:p>
            <a:pPr algn="ctr"/>
            <a:r>
              <a:rPr lang="en-US" sz="3600" dirty="0" smtClean="0"/>
              <a:t>PROGRAM OVERVIEW VIDEO</a:t>
            </a:r>
            <a:endParaRPr lang="en-US" sz="3600" dirty="0"/>
          </a:p>
        </p:txBody>
      </p:sp>
    </p:spTree>
    <p:extLst>
      <p:ext uri="{BB962C8B-B14F-4D97-AF65-F5344CB8AC3E}">
        <p14:creationId xmlns:p14="http://schemas.microsoft.com/office/powerpoint/2010/main" val="3245365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REQUIREMENTS</a:t>
            </a:r>
            <a:endParaRPr lang="en-US" dirty="0"/>
          </a:p>
        </p:txBody>
      </p:sp>
      <p:sp>
        <p:nvSpPr>
          <p:cNvPr id="3" name="Content Placeholder 2"/>
          <p:cNvSpPr>
            <a:spLocks noGrp="1"/>
          </p:cNvSpPr>
          <p:nvPr>
            <p:ph sz="half" idx="1"/>
          </p:nvPr>
        </p:nvSpPr>
        <p:spPr>
          <a:xfrm>
            <a:off x="680320" y="2425700"/>
            <a:ext cx="9276480" cy="4306171"/>
          </a:xfrm>
        </p:spPr>
        <p:txBody>
          <a:bodyPr>
            <a:normAutofit/>
          </a:bodyPr>
          <a:lstStyle/>
          <a:p>
            <a:r>
              <a:rPr lang="en-US" sz="2200" dirty="0" smtClean="0">
                <a:solidFill>
                  <a:schemeClr val="accent1"/>
                </a:solidFill>
              </a:rPr>
              <a:t>Be legally </a:t>
            </a:r>
            <a:r>
              <a:rPr lang="en-US" sz="2200" dirty="0">
                <a:solidFill>
                  <a:schemeClr val="accent1"/>
                </a:solidFill>
              </a:rPr>
              <a:t>registered </a:t>
            </a:r>
            <a:r>
              <a:rPr lang="en-US" sz="2200" dirty="0" smtClean="0">
                <a:solidFill>
                  <a:schemeClr val="accent1"/>
                </a:solidFill>
              </a:rPr>
              <a:t>at </a:t>
            </a:r>
            <a:r>
              <a:rPr lang="en-US" sz="2200" dirty="0">
                <a:solidFill>
                  <a:schemeClr val="accent1"/>
                </a:solidFill>
              </a:rPr>
              <a:t>least six </a:t>
            </a:r>
            <a:r>
              <a:rPr lang="en-US" sz="2200" dirty="0" smtClean="0">
                <a:solidFill>
                  <a:schemeClr val="accent1"/>
                </a:solidFill>
              </a:rPr>
              <a:t>months.</a:t>
            </a:r>
            <a:br>
              <a:rPr lang="en-US" sz="2200" dirty="0" smtClean="0">
                <a:solidFill>
                  <a:schemeClr val="accent1"/>
                </a:solidFill>
              </a:rPr>
            </a:br>
            <a:endParaRPr lang="en-US" sz="2200" dirty="0">
              <a:solidFill>
                <a:schemeClr val="accent1"/>
              </a:solidFill>
            </a:endParaRPr>
          </a:p>
          <a:p>
            <a:r>
              <a:rPr lang="en-US" sz="2200" dirty="0">
                <a:solidFill>
                  <a:schemeClr val="accent1"/>
                </a:solidFill>
              </a:rPr>
              <a:t>Be current on unemployment taxes or a payment contract</a:t>
            </a:r>
            <a:r>
              <a:rPr lang="en-US" sz="2200" dirty="0" smtClean="0">
                <a:solidFill>
                  <a:schemeClr val="accent1"/>
                </a:solidFill>
              </a:rPr>
              <a:t>.</a:t>
            </a:r>
            <a:br>
              <a:rPr lang="en-US" sz="2200" dirty="0" smtClean="0">
                <a:solidFill>
                  <a:schemeClr val="accent1"/>
                </a:solidFill>
              </a:rPr>
            </a:br>
            <a:endParaRPr lang="en-US" sz="2200" dirty="0">
              <a:solidFill>
                <a:schemeClr val="accent1"/>
              </a:solidFill>
            </a:endParaRPr>
          </a:p>
          <a:p>
            <a:r>
              <a:rPr lang="en-US" sz="2200" dirty="0">
                <a:solidFill>
                  <a:schemeClr val="accent1"/>
                </a:solidFill>
              </a:rPr>
              <a:t>Have a tax rate less than 5.4 percent</a:t>
            </a:r>
            <a:r>
              <a:rPr lang="en-US" sz="2200" dirty="0" smtClean="0">
                <a:solidFill>
                  <a:schemeClr val="accent1"/>
                </a:solidFill>
              </a:rPr>
              <a:t>.</a:t>
            </a:r>
            <a:br>
              <a:rPr lang="en-US" sz="2200" dirty="0" smtClean="0">
                <a:solidFill>
                  <a:schemeClr val="accent1"/>
                </a:solidFill>
              </a:rPr>
            </a:br>
            <a:endParaRPr lang="en-US" sz="2200" dirty="0">
              <a:solidFill>
                <a:schemeClr val="accent1"/>
              </a:solidFill>
            </a:endParaRPr>
          </a:p>
          <a:p>
            <a:r>
              <a:rPr lang="en-US" sz="2200" dirty="0">
                <a:solidFill>
                  <a:schemeClr val="accent1"/>
                </a:solidFill>
              </a:rPr>
              <a:t>Enroll a minimum of two permanent </a:t>
            </a:r>
            <a:r>
              <a:rPr lang="en-US" sz="2200" dirty="0" smtClean="0">
                <a:solidFill>
                  <a:schemeClr val="accent1"/>
                </a:solidFill>
              </a:rPr>
              <a:t>employees.</a:t>
            </a:r>
            <a:br>
              <a:rPr lang="en-US" sz="2200" dirty="0" smtClean="0">
                <a:solidFill>
                  <a:schemeClr val="accent1"/>
                </a:solidFill>
              </a:rPr>
            </a:br>
            <a:endParaRPr lang="en-US" sz="2200" dirty="0">
              <a:solidFill>
                <a:schemeClr val="accent1"/>
              </a:solidFill>
            </a:endParaRPr>
          </a:p>
          <a:p>
            <a:r>
              <a:rPr lang="en-US" sz="2200" dirty="0">
                <a:solidFill>
                  <a:schemeClr val="accent1"/>
                </a:solidFill>
              </a:rPr>
              <a:t>Comply with IRS, state, county and municipal laws, rules and ordinances.</a:t>
            </a:r>
          </a:p>
          <a:p>
            <a:endParaRPr lang="en-US" dirty="0"/>
          </a:p>
        </p:txBody>
      </p:sp>
      <p:pic>
        <p:nvPicPr>
          <p:cNvPr id="4" name="Picture 5" descr="ESD logo-2 color-hori-C.eps"/>
          <p:cNvPicPr>
            <a:picLocks noChangeAspect="1"/>
          </p:cNvPicPr>
          <p:nvPr/>
        </p:nvPicPr>
        <p:blipFill>
          <a:blip r:embed="rId2"/>
          <a:srcRect/>
          <a:stretch>
            <a:fillRect/>
          </a:stretch>
        </p:blipFill>
        <p:spPr bwMode="auto">
          <a:xfrm>
            <a:off x="10820400" y="6048375"/>
            <a:ext cx="1092200" cy="401638"/>
          </a:xfrm>
          <a:prstGeom prst="rect">
            <a:avLst/>
          </a:prstGeom>
          <a:noFill/>
          <a:ln w="9525">
            <a:noFill/>
            <a:miter lim="800000"/>
            <a:headEnd/>
            <a:tailEnd/>
          </a:ln>
        </p:spPr>
      </p:pic>
    </p:spTree>
    <p:extLst>
      <p:ext uri="{BB962C8B-B14F-4D97-AF65-F5344CB8AC3E}">
        <p14:creationId xmlns:p14="http://schemas.microsoft.com/office/powerpoint/2010/main" val="222992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REQUIREMENTS</a:t>
            </a:r>
            <a:endParaRPr lang="en-US" dirty="0"/>
          </a:p>
        </p:txBody>
      </p:sp>
      <p:sp>
        <p:nvSpPr>
          <p:cNvPr id="4" name="Content Placeholder 3"/>
          <p:cNvSpPr>
            <a:spLocks noGrp="1"/>
          </p:cNvSpPr>
          <p:nvPr>
            <p:ph sz="half" idx="2"/>
          </p:nvPr>
        </p:nvSpPr>
        <p:spPr>
          <a:xfrm>
            <a:off x="680322" y="2425700"/>
            <a:ext cx="9613860" cy="4306171"/>
          </a:xfrm>
        </p:spPr>
        <p:txBody>
          <a:bodyPr>
            <a:normAutofit/>
          </a:bodyPr>
          <a:lstStyle/>
          <a:p>
            <a:r>
              <a:rPr lang="en-US" sz="2200" dirty="0" smtClean="0">
                <a:solidFill>
                  <a:schemeClr val="accent1"/>
                </a:solidFill>
              </a:rPr>
              <a:t>Be hired permanently </a:t>
            </a:r>
            <a:r>
              <a:rPr lang="en-US" sz="2200" dirty="0">
                <a:solidFill>
                  <a:schemeClr val="accent1"/>
                </a:solidFill>
              </a:rPr>
              <a:t>and paid hourly</a:t>
            </a:r>
            <a:r>
              <a:rPr lang="en-US" sz="2200" dirty="0" smtClean="0">
                <a:solidFill>
                  <a:schemeClr val="accent1"/>
                </a:solidFill>
              </a:rPr>
              <a:t>.</a:t>
            </a:r>
            <a:br>
              <a:rPr lang="en-US" sz="2200" dirty="0" smtClean="0">
                <a:solidFill>
                  <a:schemeClr val="accent1"/>
                </a:solidFill>
              </a:rPr>
            </a:br>
            <a:endParaRPr lang="en-US" sz="2200" dirty="0">
              <a:solidFill>
                <a:schemeClr val="accent1"/>
              </a:solidFill>
            </a:endParaRPr>
          </a:p>
          <a:p>
            <a:r>
              <a:rPr lang="en-US" sz="2200" dirty="0">
                <a:solidFill>
                  <a:schemeClr val="accent1"/>
                </a:solidFill>
              </a:rPr>
              <a:t>Be eligible for regular unemployment </a:t>
            </a:r>
            <a:r>
              <a:rPr lang="en-US" sz="2200" dirty="0" smtClean="0">
                <a:solidFill>
                  <a:schemeClr val="accent1"/>
                </a:solidFill>
              </a:rPr>
              <a:t>benefits</a:t>
            </a:r>
            <a:r>
              <a:rPr lang="en-US" sz="2200" dirty="0">
                <a:solidFill>
                  <a:schemeClr val="accent1"/>
                </a:solidFill>
              </a:rPr>
              <a:t> </a:t>
            </a:r>
            <a:r>
              <a:rPr lang="en-US" sz="2200" dirty="0" smtClean="0">
                <a:solidFill>
                  <a:schemeClr val="accent1"/>
                </a:solidFill>
              </a:rPr>
              <a:t>- at least 680 hours.</a:t>
            </a:r>
            <a:br>
              <a:rPr lang="en-US" sz="2200" dirty="0" smtClean="0">
                <a:solidFill>
                  <a:schemeClr val="accent1"/>
                </a:solidFill>
              </a:rPr>
            </a:br>
            <a:endParaRPr lang="en-US" sz="2200" dirty="0" smtClean="0">
              <a:solidFill>
                <a:schemeClr val="accent1"/>
              </a:solidFill>
            </a:endParaRPr>
          </a:p>
          <a:p>
            <a:r>
              <a:rPr lang="en-US" sz="2200" dirty="0" smtClean="0">
                <a:solidFill>
                  <a:schemeClr val="accent1"/>
                </a:solidFill>
              </a:rPr>
              <a:t>Apply </a:t>
            </a:r>
            <a:r>
              <a:rPr lang="en-US" sz="2200" dirty="0">
                <a:solidFill>
                  <a:schemeClr val="accent1"/>
                </a:solidFill>
              </a:rPr>
              <a:t>for </a:t>
            </a:r>
            <a:r>
              <a:rPr lang="en-US" sz="2200" dirty="0" smtClean="0">
                <a:solidFill>
                  <a:schemeClr val="accent1"/>
                </a:solidFill>
              </a:rPr>
              <a:t>benefits and </a:t>
            </a:r>
            <a:r>
              <a:rPr lang="en-US" sz="2200" dirty="0">
                <a:solidFill>
                  <a:schemeClr val="accent1"/>
                </a:solidFill>
              </a:rPr>
              <a:t>submit weekly claims</a:t>
            </a:r>
            <a:r>
              <a:rPr lang="en-US" sz="2200" dirty="0" smtClean="0">
                <a:solidFill>
                  <a:schemeClr val="accent1"/>
                </a:solidFill>
              </a:rPr>
              <a:t>.</a:t>
            </a:r>
            <a:br>
              <a:rPr lang="en-US" sz="2200" dirty="0" smtClean="0">
                <a:solidFill>
                  <a:schemeClr val="accent1"/>
                </a:solidFill>
              </a:rPr>
            </a:br>
            <a:endParaRPr lang="en-US" sz="2200" dirty="0">
              <a:solidFill>
                <a:schemeClr val="accent1"/>
              </a:solidFill>
            </a:endParaRPr>
          </a:p>
          <a:p>
            <a:r>
              <a:rPr lang="en-US" sz="2200" dirty="0">
                <a:solidFill>
                  <a:schemeClr val="accent1"/>
                </a:solidFill>
              </a:rPr>
              <a:t>Be able </a:t>
            </a:r>
            <a:r>
              <a:rPr lang="en-US" sz="2200" dirty="0" smtClean="0">
                <a:solidFill>
                  <a:schemeClr val="accent1"/>
                </a:solidFill>
              </a:rPr>
              <a:t>to </a:t>
            </a:r>
            <a:r>
              <a:rPr lang="en-US" sz="2200" dirty="0">
                <a:solidFill>
                  <a:schemeClr val="accent1"/>
                </a:solidFill>
              </a:rPr>
              <a:t>work all hours and be available for all work </a:t>
            </a:r>
            <a:r>
              <a:rPr lang="en-US" sz="2200" dirty="0" smtClean="0">
                <a:solidFill>
                  <a:schemeClr val="accent1"/>
                </a:solidFill>
              </a:rPr>
              <a:t>hours.</a:t>
            </a:r>
            <a:endParaRPr lang="en-US" sz="2200" dirty="0">
              <a:solidFill>
                <a:schemeClr val="accent1"/>
              </a:solidFill>
            </a:endParaRPr>
          </a:p>
          <a:p>
            <a:endParaRPr lang="en-US" dirty="0"/>
          </a:p>
        </p:txBody>
      </p:sp>
      <p:pic>
        <p:nvPicPr>
          <p:cNvPr id="5" name="Picture 5" descr="ESD logo-2 color-hori-C.eps"/>
          <p:cNvPicPr>
            <a:picLocks noChangeAspect="1"/>
          </p:cNvPicPr>
          <p:nvPr/>
        </p:nvPicPr>
        <p:blipFill>
          <a:blip r:embed="rId3"/>
          <a:srcRect/>
          <a:stretch>
            <a:fillRect/>
          </a:stretch>
        </p:blipFill>
        <p:spPr bwMode="auto">
          <a:xfrm>
            <a:off x="10820400" y="6048375"/>
            <a:ext cx="1092200" cy="401638"/>
          </a:xfrm>
          <a:prstGeom prst="rect">
            <a:avLst/>
          </a:prstGeom>
          <a:noFill/>
          <a:ln w="9525">
            <a:noFill/>
            <a:miter lim="800000"/>
            <a:headEnd/>
            <a:tailEnd/>
          </a:ln>
        </p:spPr>
      </p:pic>
    </p:spTree>
    <p:extLst>
      <p:ext uri="{BB962C8B-B14F-4D97-AF65-F5344CB8AC3E}">
        <p14:creationId xmlns:p14="http://schemas.microsoft.com/office/powerpoint/2010/main" val="13258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SHAREDWORK?</a:t>
            </a:r>
            <a:endParaRPr lang="en-US" dirty="0"/>
          </a:p>
        </p:txBody>
      </p:sp>
      <p:sp>
        <p:nvSpPr>
          <p:cNvPr id="3" name="Content Placeholder 2"/>
          <p:cNvSpPr>
            <a:spLocks noGrp="1"/>
          </p:cNvSpPr>
          <p:nvPr>
            <p:ph sz="half" idx="1"/>
          </p:nvPr>
        </p:nvSpPr>
        <p:spPr>
          <a:xfrm>
            <a:off x="680321" y="2463800"/>
            <a:ext cx="8387480" cy="3784600"/>
          </a:xfrm>
        </p:spPr>
        <p:txBody>
          <a:bodyPr>
            <a:normAutofit/>
          </a:bodyPr>
          <a:lstStyle/>
          <a:p>
            <a:r>
              <a:rPr lang="en-US" sz="2200" dirty="0" smtClean="0">
                <a:solidFill>
                  <a:schemeClr val="accent1"/>
                </a:solidFill>
              </a:rPr>
              <a:t>Support </a:t>
            </a:r>
            <a:r>
              <a:rPr lang="en-US" sz="2200" dirty="0">
                <a:solidFill>
                  <a:schemeClr val="accent1"/>
                </a:solidFill>
              </a:rPr>
              <a:t>business </a:t>
            </a:r>
            <a:r>
              <a:rPr lang="en-US" sz="2200" dirty="0" smtClean="0">
                <a:solidFill>
                  <a:schemeClr val="accent1"/>
                </a:solidFill>
              </a:rPr>
              <a:t>stability</a:t>
            </a:r>
            <a:br>
              <a:rPr lang="en-US" sz="2200" dirty="0" smtClean="0">
                <a:solidFill>
                  <a:schemeClr val="accent1"/>
                </a:solidFill>
              </a:rPr>
            </a:br>
            <a:endParaRPr lang="en-US" sz="2200" dirty="0">
              <a:solidFill>
                <a:schemeClr val="accent1"/>
              </a:solidFill>
            </a:endParaRPr>
          </a:p>
          <a:p>
            <a:r>
              <a:rPr lang="en-US" sz="2200" dirty="0">
                <a:solidFill>
                  <a:schemeClr val="accent1"/>
                </a:solidFill>
              </a:rPr>
              <a:t>Retain skilled </a:t>
            </a:r>
            <a:r>
              <a:rPr lang="en-US" sz="2200" dirty="0" smtClean="0">
                <a:solidFill>
                  <a:schemeClr val="accent1"/>
                </a:solidFill>
              </a:rPr>
              <a:t>workers</a:t>
            </a:r>
            <a:br>
              <a:rPr lang="en-US" sz="2200" dirty="0" smtClean="0">
                <a:solidFill>
                  <a:schemeClr val="accent1"/>
                </a:solidFill>
              </a:rPr>
            </a:br>
            <a:endParaRPr lang="en-US" sz="2200" dirty="0" smtClean="0">
              <a:solidFill>
                <a:schemeClr val="accent1"/>
              </a:solidFill>
            </a:endParaRPr>
          </a:p>
          <a:p>
            <a:r>
              <a:rPr lang="en-US" sz="2200" dirty="0">
                <a:solidFill>
                  <a:schemeClr val="accent1"/>
                </a:solidFill>
              </a:rPr>
              <a:t>Avoid or minimize </a:t>
            </a:r>
            <a:r>
              <a:rPr lang="en-US" sz="2200" dirty="0" smtClean="0">
                <a:solidFill>
                  <a:schemeClr val="accent1"/>
                </a:solidFill>
              </a:rPr>
              <a:t>full layoffs</a:t>
            </a:r>
            <a:br>
              <a:rPr lang="en-US" sz="2200" dirty="0" smtClean="0">
                <a:solidFill>
                  <a:schemeClr val="accent1"/>
                </a:solidFill>
              </a:rPr>
            </a:br>
            <a:endParaRPr lang="en-US" sz="2200" dirty="0">
              <a:solidFill>
                <a:schemeClr val="accent1"/>
              </a:solidFill>
            </a:endParaRPr>
          </a:p>
          <a:p>
            <a:r>
              <a:rPr lang="en-US" sz="2200" dirty="0" smtClean="0">
                <a:solidFill>
                  <a:schemeClr val="accent1"/>
                </a:solidFill>
              </a:rPr>
              <a:t>Reduce </a:t>
            </a:r>
            <a:r>
              <a:rPr lang="en-US" sz="2200" dirty="0">
                <a:solidFill>
                  <a:schemeClr val="accent1"/>
                </a:solidFill>
              </a:rPr>
              <a:t>payroll </a:t>
            </a:r>
            <a:r>
              <a:rPr lang="en-US" sz="2200" dirty="0" smtClean="0">
                <a:solidFill>
                  <a:schemeClr val="accent1"/>
                </a:solidFill>
              </a:rPr>
              <a:t>costs</a:t>
            </a:r>
            <a:br>
              <a:rPr lang="en-US" sz="2200" dirty="0" smtClean="0">
                <a:solidFill>
                  <a:schemeClr val="accent1"/>
                </a:solidFill>
              </a:rPr>
            </a:br>
            <a:endParaRPr lang="en-US" sz="2200" dirty="0">
              <a:solidFill>
                <a:schemeClr val="accent1"/>
              </a:solidFill>
            </a:endParaRPr>
          </a:p>
          <a:p>
            <a:r>
              <a:rPr lang="en-US" sz="2200" b="1" dirty="0" smtClean="0">
                <a:solidFill>
                  <a:schemeClr val="accent1"/>
                </a:solidFill>
              </a:rPr>
              <a:t>NEW</a:t>
            </a:r>
            <a:r>
              <a:rPr lang="en-US" sz="2200" dirty="0" smtClean="0">
                <a:solidFill>
                  <a:schemeClr val="accent1"/>
                </a:solidFill>
              </a:rPr>
              <a:t> - </a:t>
            </a:r>
            <a:r>
              <a:rPr lang="en-US" sz="2200" smtClean="0">
                <a:solidFill>
                  <a:schemeClr val="accent1"/>
                </a:solidFill>
              </a:rPr>
              <a:t>leverage training programs </a:t>
            </a:r>
            <a:r>
              <a:rPr lang="en-US" sz="2200" dirty="0" smtClean="0">
                <a:solidFill>
                  <a:schemeClr val="accent1"/>
                </a:solidFill>
              </a:rPr>
              <a:t>to upskill workforce</a:t>
            </a:r>
          </a:p>
          <a:p>
            <a:endParaRPr lang="en-US" sz="2200" dirty="0">
              <a:solidFill>
                <a:schemeClr val="accent1"/>
              </a:solidFill>
            </a:endParaRPr>
          </a:p>
          <a:p>
            <a:pPr marL="0" indent="0">
              <a:buNone/>
            </a:pPr>
            <a:endParaRPr lang="en-US" sz="2800" dirty="0"/>
          </a:p>
        </p:txBody>
      </p:sp>
      <p:pic>
        <p:nvPicPr>
          <p:cNvPr id="4" name="Picture 5" descr="ESD logo-2 color-hori-C.eps"/>
          <p:cNvPicPr>
            <a:picLocks noChangeAspect="1"/>
          </p:cNvPicPr>
          <p:nvPr/>
        </p:nvPicPr>
        <p:blipFill>
          <a:blip r:embed="rId3"/>
          <a:srcRect/>
          <a:stretch>
            <a:fillRect/>
          </a:stretch>
        </p:blipFill>
        <p:spPr bwMode="auto">
          <a:xfrm>
            <a:off x="10820400" y="6048375"/>
            <a:ext cx="1092200" cy="401638"/>
          </a:xfrm>
          <a:prstGeom prst="rect">
            <a:avLst/>
          </a:prstGeom>
          <a:noFill/>
          <a:ln w="9525">
            <a:noFill/>
            <a:miter lim="800000"/>
            <a:headEnd/>
            <a:tailEnd/>
          </a:ln>
        </p:spPr>
      </p:pic>
    </p:spTree>
    <p:extLst>
      <p:ext uri="{BB962C8B-B14F-4D97-AF65-F5344CB8AC3E}">
        <p14:creationId xmlns:p14="http://schemas.microsoft.com/office/powerpoint/2010/main" val="125720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99" y="753228"/>
            <a:ext cx="9938583" cy="1080938"/>
          </a:xfrm>
        </p:spPr>
        <p:txBody>
          <a:bodyPr/>
          <a:lstStyle/>
          <a:p>
            <a:r>
              <a:rPr lang="en-US" dirty="0" smtClean="0"/>
              <a:t>WHAT IS SHAREDWORK DOING FOR  RECESSION-READINESS?</a:t>
            </a:r>
            <a:endParaRPr lang="en-US" dirty="0"/>
          </a:p>
        </p:txBody>
      </p:sp>
      <p:sp>
        <p:nvSpPr>
          <p:cNvPr id="5" name="Content Placeholder 3"/>
          <p:cNvSpPr>
            <a:spLocks noGrp="1"/>
          </p:cNvSpPr>
          <p:nvPr>
            <p:ph sz="half" idx="2"/>
          </p:nvPr>
        </p:nvSpPr>
        <p:spPr>
          <a:xfrm>
            <a:off x="680322" y="2451100"/>
            <a:ext cx="9613860" cy="4305300"/>
          </a:xfrm>
        </p:spPr>
        <p:txBody>
          <a:bodyPr>
            <a:normAutofit fontScale="92500" lnSpcReduction="10000"/>
          </a:bodyPr>
          <a:lstStyle/>
          <a:p>
            <a:r>
              <a:rPr lang="en-US" dirty="0" smtClean="0">
                <a:solidFill>
                  <a:schemeClr val="accent1"/>
                </a:solidFill>
              </a:rPr>
              <a:t>Process Improvements &amp; Marketing</a:t>
            </a:r>
            <a:endParaRPr lang="en-US" dirty="0">
              <a:solidFill>
                <a:schemeClr val="accent1"/>
              </a:solidFill>
            </a:endParaRPr>
          </a:p>
          <a:p>
            <a:pPr lvl="1">
              <a:buFont typeface="Wingdings" panose="05000000000000000000" pitchFamily="2" charset="2"/>
              <a:buChar char="ü"/>
            </a:pPr>
            <a:r>
              <a:rPr lang="en-US" dirty="0" smtClean="0">
                <a:solidFill>
                  <a:schemeClr val="accent1"/>
                </a:solidFill>
              </a:rPr>
              <a:t>Leveraged </a:t>
            </a:r>
            <a:r>
              <a:rPr lang="en-US" dirty="0">
                <a:solidFill>
                  <a:schemeClr val="accent1"/>
                </a:solidFill>
              </a:rPr>
              <a:t>U.S. DOL Grants </a:t>
            </a:r>
            <a:r>
              <a:rPr lang="en-US" dirty="0" smtClean="0">
                <a:solidFill>
                  <a:schemeClr val="accent1"/>
                </a:solidFill>
              </a:rPr>
              <a:t>(implement and </a:t>
            </a:r>
            <a:r>
              <a:rPr lang="en-US" sz="1800" dirty="0" smtClean="0">
                <a:solidFill>
                  <a:schemeClr val="accent1"/>
                </a:solidFill>
              </a:rPr>
              <a:t>improve &amp; promote and enroll)</a:t>
            </a:r>
            <a:endParaRPr lang="en-US" sz="1800" dirty="0">
              <a:solidFill>
                <a:schemeClr val="accent1"/>
              </a:solidFill>
            </a:endParaRPr>
          </a:p>
          <a:p>
            <a:pPr lvl="1">
              <a:buFont typeface="Wingdings" panose="05000000000000000000" pitchFamily="2" charset="2"/>
              <a:buChar char="ü"/>
            </a:pPr>
            <a:r>
              <a:rPr lang="en-US" dirty="0" smtClean="0">
                <a:solidFill>
                  <a:schemeClr val="accent1"/>
                </a:solidFill>
              </a:rPr>
              <a:t>Piloted regional business sessions</a:t>
            </a:r>
            <a:br>
              <a:rPr lang="en-US" dirty="0" smtClean="0">
                <a:solidFill>
                  <a:schemeClr val="accent1"/>
                </a:solidFill>
              </a:rPr>
            </a:br>
            <a:endParaRPr lang="en-US" dirty="0">
              <a:solidFill>
                <a:schemeClr val="accent1"/>
              </a:solidFill>
            </a:endParaRPr>
          </a:p>
          <a:p>
            <a:pPr>
              <a:lnSpc>
                <a:spcPct val="100000"/>
              </a:lnSpc>
            </a:pPr>
            <a:r>
              <a:rPr lang="en-US" dirty="0" smtClean="0">
                <a:solidFill>
                  <a:schemeClr val="accent1"/>
                </a:solidFill>
              </a:rPr>
              <a:t>Building sustainability by being proactive </a:t>
            </a:r>
            <a:r>
              <a:rPr lang="en-US" dirty="0">
                <a:solidFill>
                  <a:schemeClr val="accent1"/>
                </a:solidFill>
              </a:rPr>
              <a:t>in our preparation</a:t>
            </a:r>
          </a:p>
          <a:p>
            <a:pPr lvl="1">
              <a:lnSpc>
                <a:spcPct val="100000"/>
              </a:lnSpc>
              <a:buFont typeface="Wingdings" panose="05000000000000000000" pitchFamily="2" charset="2"/>
              <a:buChar char="ü"/>
            </a:pPr>
            <a:r>
              <a:rPr lang="en-US" dirty="0" smtClean="0">
                <a:solidFill>
                  <a:schemeClr val="accent1"/>
                </a:solidFill>
              </a:rPr>
              <a:t>Ongoing partnership expansion – public and private</a:t>
            </a:r>
          </a:p>
          <a:p>
            <a:pPr lvl="1">
              <a:lnSpc>
                <a:spcPct val="100000"/>
              </a:lnSpc>
              <a:buFont typeface="Wingdings" panose="05000000000000000000" pitchFamily="2" charset="2"/>
              <a:buChar char="ü"/>
            </a:pPr>
            <a:r>
              <a:rPr lang="en-US" dirty="0" smtClean="0">
                <a:solidFill>
                  <a:schemeClr val="accent1"/>
                </a:solidFill>
              </a:rPr>
              <a:t>Cross training</a:t>
            </a:r>
            <a:br>
              <a:rPr lang="en-US" dirty="0" smtClean="0">
                <a:solidFill>
                  <a:schemeClr val="accent1"/>
                </a:solidFill>
              </a:rPr>
            </a:br>
            <a:endParaRPr lang="en-US" dirty="0" smtClean="0">
              <a:solidFill>
                <a:schemeClr val="accent1"/>
              </a:solidFill>
            </a:endParaRPr>
          </a:p>
          <a:p>
            <a:r>
              <a:rPr lang="en-US" dirty="0" smtClean="0">
                <a:solidFill>
                  <a:schemeClr val="accent1"/>
                </a:solidFill>
              </a:rPr>
              <a:t>Tracking </a:t>
            </a:r>
            <a:r>
              <a:rPr lang="en-US" dirty="0">
                <a:solidFill>
                  <a:schemeClr val="accent1"/>
                </a:solidFill>
              </a:rPr>
              <a:t>trends of impacted industries</a:t>
            </a:r>
          </a:p>
          <a:p>
            <a:pPr lvl="1">
              <a:buFont typeface="Wingdings" panose="05000000000000000000" pitchFamily="2" charset="2"/>
              <a:buChar char="ü"/>
            </a:pPr>
            <a:r>
              <a:rPr lang="en-US" dirty="0" smtClean="0">
                <a:solidFill>
                  <a:schemeClr val="accent1"/>
                </a:solidFill>
              </a:rPr>
              <a:t>Identifying and vetting eligible businesses </a:t>
            </a:r>
          </a:p>
          <a:p>
            <a:pPr lvl="1">
              <a:buFont typeface="Wingdings" panose="05000000000000000000" pitchFamily="2" charset="2"/>
              <a:buChar char="ü"/>
            </a:pPr>
            <a:r>
              <a:rPr lang="en-US" dirty="0" smtClean="0">
                <a:solidFill>
                  <a:schemeClr val="accent1"/>
                </a:solidFill>
              </a:rPr>
              <a:t>Targeted email blasts</a:t>
            </a:r>
          </a:p>
          <a:p>
            <a:pPr marL="0" indent="0">
              <a:buNone/>
            </a:pPr>
            <a:r>
              <a:rPr lang="en-US" sz="1800" dirty="0">
                <a:solidFill>
                  <a:schemeClr val="accent1"/>
                </a:solidFill>
              </a:rPr>
              <a:t/>
            </a:r>
            <a:br>
              <a:rPr lang="en-US" sz="1800" dirty="0">
                <a:solidFill>
                  <a:schemeClr val="accent1"/>
                </a:solidFill>
              </a:rPr>
            </a:br>
            <a:endParaRPr lang="en-US" sz="1800" dirty="0">
              <a:solidFill>
                <a:schemeClr val="accent1"/>
              </a:solidFill>
            </a:endParaRPr>
          </a:p>
          <a:p>
            <a:pPr marL="0" indent="0">
              <a:buNone/>
            </a:pPr>
            <a:endParaRPr lang="en-US" dirty="0"/>
          </a:p>
        </p:txBody>
      </p:sp>
      <p:pic>
        <p:nvPicPr>
          <p:cNvPr id="4" name="Picture 5" descr="ESD logo-2 color-hori-C.eps"/>
          <p:cNvPicPr>
            <a:picLocks noChangeAspect="1"/>
          </p:cNvPicPr>
          <p:nvPr/>
        </p:nvPicPr>
        <p:blipFill>
          <a:blip r:embed="rId3"/>
          <a:srcRect/>
          <a:stretch>
            <a:fillRect/>
          </a:stretch>
        </p:blipFill>
        <p:spPr bwMode="auto">
          <a:xfrm>
            <a:off x="10820400" y="6048375"/>
            <a:ext cx="1092200" cy="401638"/>
          </a:xfrm>
          <a:prstGeom prst="rect">
            <a:avLst/>
          </a:prstGeom>
          <a:noFill/>
          <a:ln w="9525">
            <a:noFill/>
            <a:miter lim="800000"/>
            <a:headEnd/>
            <a:tailEnd/>
          </a:ln>
        </p:spPr>
      </p:pic>
    </p:spTree>
    <p:extLst>
      <p:ext uri="{BB962C8B-B14F-4D97-AF65-F5344CB8AC3E}">
        <p14:creationId xmlns:p14="http://schemas.microsoft.com/office/powerpoint/2010/main" val="2045539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Theme_ESDnew</Template>
  <TotalTime>1304</TotalTime>
  <Words>399</Words>
  <Application>Microsoft Office PowerPoint</Application>
  <PresentationFormat>Widescreen</PresentationFormat>
  <Paragraphs>124</Paragraphs>
  <Slides>18</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Century Gothic</vt:lpstr>
      <vt:lpstr>Wingdings</vt:lpstr>
      <vt:lpstr>Theme_ESDnew</vt:lpstr>
      <vt:lpstr>RECESSION READINESS WITH SHAREDWORK</vt:lpstr>
      <vt:lpstr> AGENDA</vt:lpstr>
      <vt:lpstr>WHAT IS SHAREDWORK?</vt:lpstr>
      <vt:lpstr>26 STATES WITH SHORT-TIME COMPENSATION (STC) PROGRAMS</vt:lpstr>
      <vt:lpstr>PowerPoint Presentation</vt:lpstr>
      <vt:lpstr>BUSINESS REQUIREMENTS</vt:lpstr>
      <vt:lpstr>EMPLOYEE REQUIREMENTS</vt:lpstr>
      <vt:lpstr>WHY SHAREDWORK?</vt:lpstr>
      <vt:lpstr>WHAT IS SHAREDWORK DOING FOR  RECESSION-READINESS?</vt:lpstr>
      <vt:lpstr>PowerPoint Presentation</vt:lpstr>
      <vt:lpstr>SharedWorkWA.COM 800-752-2500 option 1</vt:lpstr>
      <vt:lpstr>WORKFORCE BREAKDOWN BY INDUSTRIES</vt:lpstr>
      <vt:lpstr> PARTICIPATION </vt:lpstr>
      <vt:lpstr>2017 Employer Survey Results…</vt:lpstr>
      <vt:lpstr>We are grateful and truly believe our 80-year-old business would have had to close its doors had we not participated in the SharedWork program. We have been able to keep quality, well-trained, long-time employees on staff.</vt:lpstr>
      <vt:lpstr>Our business has had its ups and downs, and without SharedWork, we would be forced to lay people off. Our employees are thankful we used it and happy they do not have to draw full unemployment. There are so many advantages to SharedWork.  </vt:lpstr>
      <vt:lpstr>HOW CAN ESAC ASSIST?</vt:lpstr>
      <vt:lpstr>THANK YOU!</vt:lpstr>
    </vt:vector>
  </TitlesOfParts>
  <Company>ESD - State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Young, Kira (ESD)</dc:creator>
  <cp:lastModifiedBy>Colon, Rafael A (ESD)</cp:lastModifiedBy>
  <cp:revision>99</cp:revision>
  <dcterms:created xsi:type="dcterms:W3CDTF">2018-04-10T23:36:17Z</dcterms:created>
  <dcterms:modified xsi:type="dcterms:W3CDTF">2018-10-24T15:07:50Z</dcterms:modified>
</cp:coreProperties>
</file>