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05"/>
  </p:notesMasterIdLst>
  <p:sldIdLst>
    <p:sldId id="256" r:id="rId2"/>
    <p:sldId id="261" r:id="rId3"/>
    <p:sldId id="415" r:id="rId4"/>
    <p:sldId id="358" r:id="rId5"/>
    <p:sldId id="361" r:id="rId6"/>
    <p:sldId id="338" r:id="rId7"/>
    <p:sldId id="339" r:id="rId8"/>
    <p:sldId id="272" r:id="rId9"/>
    <p:sldId id="363" r:id="rId10"/>
    <p:sldId id="411" r:id="rId11"/>
    <p:sldId id="412" r:id="rId12"/>
    <p:sldId id="365" r:id="rId13"/>
    <p:sldId id="404" r:id="rId14"/>
    <p:sldId id="296" r:id="rId15"/>
    <p:sldId id="295" r:id="rId16"/>
    <p:sldId id="294" r:id="rId17"/>
    <p:sldId id="293" r:id="rId18"/>
    <p:sldId id="292" r:id="rId19"/>
    <p:sldId id="291" r:id="rId20"/>
    <p:sldId id="290" r:id="rId21"/>
    <p:sldId id="288" r:id="rId22"/>
    <p:sldId id="297" r:id="rId23"/>
    <p:sldId id="298" r:id="rId24"/>
    <p:sldId id="306" r:id="rId25"/>
    <p:sldId id="309" r:id="rId26"/>
    <p:sldId id="308" r:id="rId27"/>
    <p:sldId id="307" r:id="rId28"/>
    <p:sldId id="305" r:id="rId29"/>
    <p:sldId id="304" r:id="rId30"/>
    <p:sldId id="312" r:id="rId31"/>
    <p:sldId id="311" r:id="rId32"/>
    <p:sldId id="310" r:id="rId33"/>
    <p:sldId id="317" r:id="rId34"/>
    <p:sldId id="316" r:id="rId35"/>
    <p:sldId id="367" r:id="rId36"/>
    <p:sldId id="368" r:id="rId37"/>
    <p:sldId id="369" r:id="rId38"/>
    <p:sldId id="315" r:id="rId39"/>
    <p:sldId id="313" r:id="rId40"/>
    <p:sldId id="413" r:id="rId41"/>
    <p:sldId id="370" r:id="rId42"/>
    <p:sldId id="314" r:id="rId43"/>
    <p:sldId id="323" r:id="rId44"/>
    <p:sldId id="322" r:id="rId45"/>
    <p:sldId id="360" r:id="rId46"/>
    <p:sldId id="321" r:id="rId47"/>
    <p:sldId id="328" r:id="rId48"/>
    <p:sldId id="327" r:id="rId49"/>
    <p:sldId id="326" r:id="rId50"/>
    <p:sldId id="325" r:id="rId51"/>
    <p:sldId id="324" r:id="rId52"/>
    <p:sldId id="330" r:id="rId53"/>
    <p:sldId id="332" r:id="rId54"/>
    <p:sldId id="331" r:id="rId55"/>
    <p:sldId id="329" r:id="rId56"/>
    <p:sldId id="335" r:id="rId57"/>
    <p:sldId id="405" r:id="rId58"/>
    <p:sldId id="403" r:id="rId59"/>
    <p:sldId id="283" r:id="rId60"/>
    <p:sldId id="414" r:id="rId61"/>
    <p:sldId id="372" r:id="rId62"/>
    <p:sldId id="376" r:id="rId63"/>
    <p:sldId id="385" r:id="rId64"/>
    <p:sldId id="420" r:id="rId65"/>
    <p:sldId id="432" r:id="rId66"/>
    <p:sldId id="433" r:id="rId67"/>
    <p:sldId id="434" r:id="rId68"/>
    <p:sldId id="435" r:id="rId69"/>
    <p:sldId id="436" r:id="rId70"/>
    <p:sldId id="437" r:id="rId71"/>
    <p:sldId id="438" r:id="rId72"/>
    <p:sldId id="439" r:id="rId73"/>
    <p:sldId id="440" r:id="rId74"/>
    <p:sldId id="448" r:id="rId75"/>
    <p:sldId id="449" r:id="rId76"/>
    <p:sldId id="450" r:id="rId77"/>
    <p:sldId id="451" r:id="rId78"/>
    <p:sldId id="452" r:id="rId79"/>
    <p:sldId id="453" r:id="rId80"/>
    <p:sldId id="454" r:id="rId81"/>
    <p:sldId id="359" r:id="rId82"/>
    <p:sldId id="391" r:id="rId83"/>
    <p:sldId id="459" r:id="rId84"/>
    <p:sldId id="460" r:id="rId85"/>
    <p:sldId id="461" r:id="rId86"/>
    <p:sldId id="467" r:id="rId87"/>
    <p:sldId id="468" r:id="rId88"/>
    <p:sldId id="469" r:id="rId89"/>
    <p:sldId id="470" r:id="rId90"/>
    <p:sldId id="471" r:id="rId91"/>
    <p:sldId id="472" r:id="rId92"/>
    <p:sldId id="481" r:id="rId93"/>
    <p:sldId id="480" r:id="rId94"/>
    <p:sldId id="485" r:id="rId95"/>
    <p:sldId id="302" r:id="rId96"/>
    <p:sldId id="487" r:id="rId97"/>
    <p:sldId id="490" r:id="rId98"/>
    <p:sldId id="334" r:id="rId99"/>
    <p:sldId id="491" r:id="rId100"/>
    <p:sldId id="357" r:id="rId101"/>
    <p:sldId id="416" r:id="rId102"/>
    <p:sldId id="418" r:id="rId103"/>
    <p:sldId id="371"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535" autoAdjust="0"/>
  </p:normalViewPr>
  <p:slideViewPr>
    <p:cSldViewPr snapToGrid="0">
      <p:cViewPr varScale="1">
        <p:scale>
          <a:sx n="109" d="100"/>
          <a:sy n="109" d="100"/>
        </p:scale>
        <p:origin x="426" y="102"/>
      </p:cViewPr>
      <p:guideLst/>
    </p:cSldViewPr>
  </p:slideViewPr>
  <p:notesTextViewPr>
    <p:cViewPr>
      <p:scale>
        <a:sx n="1" d="1"/>
        <a:sy n="1" d="1"/>
      </p:scale>
      <p:origin x="0" y="0"/>
    </p:cViewPr>
  </p:notesTextViewPr>
  <p:sorterViewPr>
    <p:cViewPr>
      <p:scale>
        <a:sx n="100" d="100"/>
        <a:sy n="100" d="100"/>
      </p:scale>
      <p:origin x="0" y="-19938"/>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1</a:t>
            </a:fld>
            <a:endParaRPr lang="en-US"/>
          </a:p>
        </p:txBody>
      </p:sp>
    </p:spTree>
    <p:extLst>
      <p:ext uri="{BB962C8B-B14F-4D97-AF65-F5344CB8AC3E}">
        <p14:creationId xmlns:p14="http://schemas.microsoft.com/office/powerpoint/2010/main" val="1317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102</a:t>
            </a:fld>
            <a:endParaRPr lang="en-US"/>
          </a:p>
        </p:txBody>
      </p:sp>
    </p:spTree>
    <p:extLst>
      <p:ext uri="{BB962C8B-B14F-4D97-AF65-F5344CB8AC3E}">
        <p14:creationId xmlns:p14="http://schemas.microsoft.com/office/powerpoint/2010/main" val="258219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103</a:t>
            </a:fld>
            <a:endParaRPr lang="en-US"/>
          </a:p>
        </p:txBody>
      </p:sp>
    </p:spTree>
    <p:extLst>
      <p:ext uri="{BB962C8B-B14F-4D97-AF65-F5344CB8AC3E}">
        <p14:creationId xmlns:p14="http://schemas.microsoft.com/office/powerpoint/2010/main" val="158736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a:t>
            </a:fld>
            <a:endParaRPr lang="en-US"/>
          </a:p>
        </p:txBody>
      </p:sp>
    </p:spTree>
    <p:extLst>
      <p:ext uri="{BB962C8B-B14F-4D97-AF65-F5344CB8AC3E}">
        <p14:creationId xmlns:p14="http://schemas.microsoft.com/office/powerpoint/2010/main" val="318881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344543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8</a:t>
            </a:fld>
            <a:endParaRPr lang="en-US"/>
          </a:p>
        </p:txBody>
      </p:sp>
    </p:spTree>
    <p:extLst>
      <p:ext uri="{BB962C8B-B14F-4D97-AF65-F5344CB8AC3E}">
        <p14:creationId xmlns:p14="http://schemas.microsoft.com/office/powerpoint/2010/main" val="85215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45</a:t>
            </a:fld>
            <a:endParaRPr lang="en-US"/>
          </a:p>
        </p:txBody>
      </p:sp>
    </p:spTree>
    <p:extLst>
      <p:ext uri="{BB962C8B-B14F-4D97-AF65-F5344CB8AC3E}">
        <p14:creationId xmlns:p14="http://schemas.microsoft.com/office/powerpoint/2010/main" val="338201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81</a:t>
            </a:fld>
            <a:endParaRPr lang="en-US"/>
          </a:p>
        </p:txBody>
      </p:sp>
    </p:spTree>
    <p:extLst>
      <p:ext uri="{BB962C8B-B14F-4D97-AF65-F5344CB8AC3E}">
        <p14:creationId xmlns:p14="http://schemas.microsoft.com/office/powerpoint/2010/main" val="73672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99</a:t>
            </a:fld>
            <a:endParaRPr lang="en-US"/>
          </a:p>
        </p:txBody>
      </p:sp>
    </p:spTree>
    <p:extLst>
      <p:ext uri="{BB962C8B-B14F-4D97-AF65-F5344CB8AC3E}">
        <p14:creationId xmlns:p14="http://schemas.microsoft.com/office/powerpoint/2010/main" val="39953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100</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101</a:t>
            </a:fld>
            <a:endParaRPr lang="en-US"/>
          </a:p>
        </p:txBody>
      </p:sp>
    </p:spTree>
    <p:extLst>
      <p:ext uri="{BB962C8B-B14F-4D97-AF65-F5344CB8AC3E}">
        <p14:creationId xmlns:p14="http://schemas.microsoft.com/office/powerpoint/2010/main" val="153892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A88B6750-BB0A-48D4-8B3A-FB01707E0334}" type="datetime1">
              <a:rPr lang="en-US" smtClean="0"/>
              <a:t>5/1/2020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7879A4EA-BD89-47A4-91D3-3C0BB1C77C3A}" type="datetime1">
              <a:rPr lang="en-US" smtClean="0"/>
              <a:t>5/1/2020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83B61125-71B8-4DF1-B5BF-A006AF7DDB80}" type="datetime1">
              <a:rPr lang="en-US" smtClean="0"/>
              <a:t>5/1/2020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D4DDE015-48FF-42BF-AACC-FB50DAE32B4D}" type="datetime1">
              <a:rPr lang="en-US" smtClean="0"/>
              <a:t>5/1/2020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DFA88063-B97A-4872-882D-B7EAC791A587}" type="datetime1">
              <a:rPr lang="en-US" smtClean="0"/>
              <a:t>5/1/2020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D0BE7806-BCAF-477F-849E-47CB8E1B5DD6}" type="datetime1">
              <a:rPr lang="en-US" smtClean="0"/>
              <a:t>5/1/2020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C688739-4518-4CE3-9221-D0CED74930B2}" type="datetime1">
              <a:rPr lang="en-US" smtClean="0"/>
              <a:t>5/1/2020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1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531053DE-FBCA-47BB-A358-65A7A7DB66BF}" type="datetime1">
              <a:rPr lang="en-US" smtClean="0"/>
              <a:t>5/1/2020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5D111C2B-024C-4DFD-8F6B-DBAF70976832}" type="datetime1">
              <a:rPr lang="en-US" smtClean="0"/>
              <a:t>5/1/2020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7AD1BD8F-A2EB-491A-9FA4-47E40D2165AD}" type="datetime1">
              <a:rPr lang="en-US" smtClean="0"/>
              <a:t>5/1/2020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E636CA4F-A13E-4500-9578-0F5801B5A0C2}" type="datetime1">
              <a:rPr lang="en-US" smtClean="0"/>
              <a:t>5/1/2020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93B376FB-1E3A-4530-BA3E-4AD285340DE2}" type="datetime1">
              <a:rPr lang="en-US" smtClean="0"/>
              <a:t>5/1/2020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F76FBF05-63B4-4B7D-BD09-9CEBC91007B8}" type="datetime1">
              <a:rPr lang="en-US" smtClean="0"/>
              <a:t>5/1/2020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F43CEA0-F4A5-409F-9582-88102A60ACC6}" type="datetime1">
              <a:rPr lang="en-US" smtClean="0"/>
              <a:t>5/1/2020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18ED78A9-62ED-4CAD-9E11-2285B135D254}" type="datetime1">
              <a:rPr lang="en-US" smtClean="0"/>
              <a:t>5/1/2020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531053DE-FBCA-47BB-A358-65A7A7DB66BF}" type="datetime1">
              <a:rPr lang="en-US" smtClean="0"/>
              <a:pPr/>
              <a:t>5/1/2020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d.wa.gov/newsroom/introduction-to-unemployment-insurance-public-webina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103.xml.rels><?xml version="1.0" encoding="UTF-8" standalone="yes"?>
<Relationships xmlns="http://schemas.openxmlformats.org/package/2006/relationships"><Relationship Id="rId3" Type="http://schemas.openxmlformats.org/officeDocument/2006/relationships/hyperlink" Target="http://www.esd.wa.gov/" TargetMode="External"/><Relationship Id="rId7" Type="http://schemas.openxmlformats.org/officeDocument/2006/relationships/hyperlink" Target="http://barbarousguideb51.wikidot.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5.jpg"/><Relationship Id="rId5" Type="http://schemas.openxmlformats.org/officeDocument/2006/relationships/hyperlink" Target="http://www.worksourcewa.com/" TargetMode="External"/><Relationship Id="rId4" Type="http://schemas.openxmlformats.org/officeDocument/2006/relationships/hyperlink" Target="https://esd.wa.gov/newsroom/introduction-to-unemployment-insurance-public-webina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sd.wa.gov/newsroom/introduction-to-unemployment-insurance-public-webinar" TargetMode="External"/><Relationship Id="rId1" Type="http://schemas.openxmlformats.org/officeDocument/2006/relationships/slideLayout" Target="../slideLayouts/slideLayout2.xml"/><Relationship Id="rId4" Type="http://schemas.openxmlformats.org/officeDocument/2006/relationships/hyperlink" Target="http://agilebacon.com/how-can-scrum-masters-help-their-teams-to-self-organiz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sd.wa.gov/newsroom/introduction-to-unemployment-insurance-public-webinar" TargetMode="External"/><Relationship Id="rId1" Type="http://schemas.openxmlformats.org/officeDocument/2006/relationships/slideLayout" Target="../slideLayouts/slideLayout2.xml"/><Relationship Id="rId4" Type="http://schemas.openxmlformats.org/officeDocument/2006/relationships/hyperlink" Target="https://en.wikipedia.org/wiki/Road_signs_in_Japa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4" Type="http://schemas.openxmlformats.org/officeDocument/2006/relationships/hyperlink" Target="http://www.freestockphotos.biz/stockphoto/9307"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s/stimulus.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onlineinternetmarketinghelp.com/what-is-the-proper-attire-during-job-interview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5.xml"/><Relationship Id="rId5" Type="http://schemas.openxmlformats.org/officeDocument/2006/relationships/image" Target="../media/image82.pn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rikaforpresident.com/2016/04/02/when-will-i-learn-to-quit-looking-for-clarity-sig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b="1" dirty="0"/>
              <a:t>Unemployment Insurance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3" name="Rectangle 2">
            <a:extLst>
              <a:ext uri="{FF2B5EF4-FFF2-40B4-BE49-F238E27FC236}">
                <a16:creationId xmlns:a16="http://schemas.microsoft.com/office/drawing/2014/main" id="{2EEE1BE7-4174-4748-9A94-94C494B42C60}"/>
              </a:ext>
            </a:extLst>
          </p:cNvPr>
          <p:cNvSpPr/>
          <p:nvPr/>
        </p:nvSpPr>
        <p:spPr>
          <a:xfrm>
            <a:off x="3936022" y="4928019"/>
            <a:ext cx="6096000" cy="923330"/>
          </a:xfrm>
          <a:prstGeom prst="rect">
            <a:avLst/>
          </a:prstGeom>
        </p:spPr>
        <p:txBody>
          <a:bodyPr>
            <a:spAutoFit/>
          </a:bodyPr>
          <a:lstStyle/>
          <a:p>
            <a:r>
              <a:rPr lang="en-US" dirty="0">
                <a:solidFill>
                  <a:schemeClr val="accent1">
                    <a:lumMod val="50000"/>
                  </a:schemeClr>
                </a:solidFill>
              </a:rPr>
              <a:t>Access this PowerPoint presentation online at </a:t>
            </a:r>
            <a:r>
              <a:rPr lang="en-US" dirty="0">
                <a:solidFill>
                  <a:schemeClr val="accent1">
                    <a:lumMod val="50000"/>
                  </a:schemeClr>
                </a:solidFill>
                <a:hlinkClick r:id="rId3"/>
              </a:rPr>
              <a:t>https://esd.wa.gov/newsroom/introduction-to-unemployment-insurance-public-webinar</a:t>
            </a:r>
            <a:endParaRPr lang="en-US" dirty="0">
              <a:solidFill>
                <a:schemeClr val="accent1">
                  <a:lumMod val="50000"/>
                </a:schemeClr>
              </a:solidFill>
              <a:highlight>
                <a:srgbClr val="FFFF00"/>
              </a:highlight>
            </a:endParaRPr>
          </a:p>
        </p:txBody>
      </p:sp>
    </p:spTree>
    <p:extLst>
      <p:ext uri="{BB962C8B-B14F-4D97-AF65-F5344CB8AC3E}">
        <p14:creationId xmlns:p14="http://schemas.microsoft.com/office/powerpoint/2010/main" val="314779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grpSp>
        <p:nvGrpSpPr>
          <p:cNvPr id="9" name="Group 8">
            <a:extLst>
              <a:ext uri="{FF2B5EF4-FFF2-40B4-BE49-F238E27FC236}">
                <a16:creationId xmlns:a16="http://schemas.microsoft.com/office/drawing/2014/main" id="{2EE3CB0A-F5A4-4173-9F01-1390ABB81F72}"/>
              </a:ext>
            </a:extLst>
          </p:cNvPr>
          <p:cNvGrpSpPr/>
          <p:nvPr/>
        </p:nvGrpSpPr>
        <p:grpSpPr>
          <a:xfrm>
            <a:off x="942762" y="206619"/>
            <a:ext cx="10122062" cy="6444761"/>
            <a:chOff x="424016" y="206619"/>
            <a:chExt cx="10122062" cy="6444761"/>
          </a:xfrm>
        </p:grpSpPr>
        <p:pic>
          <p:nvPicPr>
            <p:cNvPr id="12" name="Picture 11">
              <a:extLst>
                <a:ext uri="{FF2B5EF4-FFF2-40B4-BE49-F238E27FC236}">
                  <a16:creationId xmlns:a16="http://schemas.microsoft.com/office/drawing/2014/main" id="{FF438D96-AE7C-4A71-8013-758F8CD31B72}"/>
                </a:ext>
              </a:extLst>
            </p:cNvPr>
            <p:cNvPicPr>
              <a:picLocks noChangeAspect="1"/>
            </p:cNvPicPr>
            <p:nvPr/>
          </p:nvPicPr>
          <p:blipFill>
            <a:blip r:embed="rId2"/>
            <a:stretch>
              <a:fillRect/>
            </a:stretch>
          </p:blipFill>
          <p:spPr>
            <a:xfrm>
              <a:off x="1329267" y="206619"/>
              <a:ext cx="9216811" cy="6444761"/>
            </a:xfrm>
            <a:prstGeom prst="rect">
              <a:avLst/>
            </a:prstGeom>
          </p:spPr>
        </p:pic>
        <p:sp>
          <p:nvSpPr>
            <p:cNvPr id="14" name="Rectangle: Rounded Corners 13">
              <a:extLst>
                <a:ext uri="{FF2B5EF4-FFF2-40B4-BE49-F238E27FC236}">
                  <a16:creationId xmlns:a16="http://schemas.microsoft.com/office/drawing/2014/main" id="{6A0D1182-8DCA-46EB-977F-CF0A41AAF1BE}"/>
                </a:ext>
              </a:extLst>
            </p:cNvPr>
            <p:cNvSpPr/>
            <p:nvPr/>
          </p:nvSpPr>
          <p:spPr>
            <a:xfrm>
              <a:off x="1573823" y="729761"/>
              <a:ext cx="5873262" cy="650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AC4E6EE-164F-459F-BE36-342F514D6164}"/>
                </a:ext>
              </a:extLst>
            </p:cNvPr>
            <p:cNvSpPr/>
            <p:nvPr/>
          </p:nvSpPr>
          <p:spPr>
            <a:xfrm>
              <a:off x="424016" y="817684"/>
              <a:ext cx="782973" cy="474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9679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100</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Can I receive unemployment if my employer (or self employment) has reduced my hours or is paying me some or all of my salary?</a:t>
            </a:r>
          </a:p>
          <a:p>
            <a:pPr lvl="1"/>
            <a:r>
              <a:rPr lang="en-US" dirty="0"/>
              <a:t>A = Yes, but you have to report the hours and earnings for each week this happens</a:t>
            </a:r>
          </a:p>
          <a:p>
            <a:r>
              <a:rPr lang="en-US" dirty="0"/>
              <a:t>Can I receive unemployment if my employer is paying me sick pay, vacation pay, or personal time off?</a:t>
            </a:r>
          </a:p>
          <a:p>
            <a:pPr lvl="1"/>
            <a:r>
              <a:rPr lang="en-US" dirty="0"/>
              <a:t>A = Yes, but you have to report the earnings for each week this happens</a:t>
            </a:r>
          </a:p>
          <a:p>
            <a:r>
              <a:rPr lang="en-US" dirty="0"/>
              <a:t>What is the base year?</a:t>
            </a:r>
          </a:p>
          <a:p>
            <a:pPr lvl="1"/>
            <a:r>
              <a:rPr lang="en-US" dirty="0"/>
              <a:t>A = Starting April 5</a:t>
            </a:r>
            <a:r>
              <a:rPr lang="en-US" baseline="30000" dirty="0"/>
              <a:t>th</a:t>
            </a:r>
            <a:r>
              <a:rPr lang="en-US" dirty="0"/>
              <a:t>, it will be January 2019 through December 2019.</a:t>
            </a:r>
          </a:p>
          <a:p>
            <a:r>
              <a:rPr lang="en-US" dirty="0"/>
              <a:t>What if I don’t know my exact start/end dates?</a:t>
            </a:r>
          </a:p>
          <a:p>
            <a:pPr lvl="1"/>
            <a:r>
              <a:rPr lang="en-US" dirty="0"/>
              <a:t>A = Estimated start dates are ok, last date of work/self employment should be accurate</a:t>
            </a:r>
          </a:p>
        </p:txBody>
      </p:sp>
    </p:spTree>
    <p:extLst>
      <p:ext uri="{BB962C8B-B14F-4D97-AF65-F5344CB8AC3E}">
        <p14:creationId xmlns:p14="http://schemas.microsoft.com/office/powerpoint/2010/main" val="3733448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I had both self employment and I worked for someone else.  Do I apply through this process?</a:t>
            </a:r>
          </a:p>
          <a:p>
            <a:pPr lvl="1"/>
            <a:r>
              <a:rPr lang="en-US" dirty="0"/>
              <a:t>A = Yes, just answer both the self employment and the employer sections.</a:t>
            </a:r>
          </a:p>
          <a:p>
            <a:r>
              <a:rPr lang="en-US" dirty="0"/>
              <a:t>What is the difference and when do I apply for PUA and PEUC?</a:t>
            </a:r>
          </a:p>
          <a:p>
            <a:pPr lvl="1"/>
            <a:r>
              <a:rPr lang="en-US" dirty="0"/>
              <a:t>A = PUA – is an unemployment claim for those that do not qualify for regular unemployment.  You apply for that as soon as you are not working or when work has reduced.  PEUC – is for those that have used all the unemployment money in their account and need additional weeks to claim.  You apply for that when you are nearing the end or have exhausted all the benefits in your regular claim.</a:t>
            </a:r>
          </a:p>
          <a:p>
            <a:r>
              <a:rPr lang="en-US" dirty="0"/>
              <a:t>All information and Frequently Asked Questions on </a:t>
            </a:r>
            <a:r>
              <a:rPr lang="en-US" dirty="0">
                <a:hlinkClick r:id="rId3"/>
              </a:rPr>
              <a:t>www.esd.wa.gov</a:t>
            </a:r>
            <a:r>
              <a:rPr lang="en-US" dirty="0"/>
              <a:t> </a:t>
            </a:r>
          </a:p>
        </p:txBody>
      </p:sp>
    </p:spTree>
    <p:extLst>
      <p:ext uri="{BB962C8B-B14F-4D97-AF65-F5344CB8AC3E}">
        <p14:creationId xmlns:p14="http://schemas.microsoft.com/office/powerpoint/2010/main" val="917851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Chatbot search feature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102</a:t>
            </a:fld>
            <a:endParaRPr lang="en-US" dirty="0"/>
          </a:p>
        </p:txBody>
      </p:sp>
      <p:pic>
        <p:nvPicPr>
          <p:cNvPr id="3" name="Content Placeholder 2">
            <a:extLst>
              <a:ext uri="{FF2B5EF4-FFF2-40B4-BE49-F238E27FC236}">
                <a16:creationId xmlns:a16="http://schemas.microsoft.com/office/drawing/2014/main" id="{8A1B26F6-D17D-451F-AE10-B4A90E3D5A59}"/>
              </a:ext>
            </a:extLst>
          </p:cNvPr>
          <p:cNvPicPr>
            <a:picLocks noGrp="1" noChangeAspect="1"/>
          </p:cNvPicPr>
          <p:nvPr>
            <p:ph sz="half" idx="1"/>
          </p:nvPr>
        </p:nvPicPr>
        <p:blipFill>
          <a:blip r:embed="rId3"/>
          <a:stretch>
            <a:fillRect/>
          </a:stretch>
        </p:blipFill>
        <p:spPr>
          <a:xfrm>
            <a:off x="1329267" y="2214601"/>
            <a:ext cx="5496170" cy="4157201"/>
          </a:xfrm>
          <a:prstGeom prst="rect">
            <a:avLst/>
          </a:prstGeom>
        </p:spPr>
      </p:pic>
      <p:pic>
        <p:nvPicPr>
          <p:cNvPr id="6" name="Picture 5">
            <a:extLst>
              <a:ext uri="{FF2B5EF4-FFF2-40B4-BE49-F238E27FC236}">
                <a16:creationId xmlns:a16="http://schemas.microsoft.com/office/drawing/2014/main" id="{09569A53-F9B0-48AF-B6D3-D90EF979640F}"/>
              </a:ext>
            </a:extLst>
          </p:cNvPr>
          <p:cNvPicPr>
            <a:picLocks noChangeAspect="1"/>
          </p:cNvPicPr>
          <p:nvPr/>
        </p:nvPicPr>
        <p:blipFill>
          <a:blip r:embed="rId4"/>
          <a:stretch>
            <a:fillRect/>
          </a:stretch>
        </p:blipFill>
        <p:spPr>
          <a:xfrm>
            <a:off x="7218485" y="2144262"/>
            <a:ext cx="4293194" cy="4165061"/>
          </a:xfrm>
          <a:prstGeom prst="rect">
            <a:avLst/>
          </a:prstGeom>
        </p:spPr>
      </p:pic>
      <p:grpSp>
        <p:nvGrpSpPr>
          <p:cNvPr id="10" name="Group 9">
            <a:extLst>
              <a:ext uri="{FF2B5EF4-FFF2-40B4-BE49-F238E27FC236}">
                <a16:creationId xmlns:a16="http://schemas.microsoft.com/office/drawing/2014/main" id="{CD4E2CE3-9101-4363-95B2-EA35A4C9FCBB}"/>
              </a:ext>
            </a:extLst>
          </p:cNvPr>
          <p:cNvGrpSpPr/>
          <p:nvPr/>
        </p:nvGrpSpPr>
        <p:grpSpPr>
          <a:xfrm>
            <a:off x="4444998" y="3602995"/>
            <a:ext cx="2492134" cy="1492407"/>
            <a:chOff x="4444998" y="3602995"/>
            <a:chExt cx="2492134" cy="1492407"/>
          </a:xfrm>
        </p:grpSpPr>
        <p:sp>
          <p:nvSpPr>
            <p:cNvPr id="8" name="Rectangle: Rounded Corners 7">
              <a:extLst>
                <a:ext uri="{FF2B5EF4-FFF2-40B4-BE49-F238E27FC236}">
                  <a16:creationId xmlns:a16="http://schemas.microsoft.com/office/drawing/2014/main" id="{9F0832B7-174E-4D9C-ADD7-50208B096E34}"/>
                </a:ext>
              </a:extLst>
            </p:cNvPr>
            <p:cNvSpPr/>
            <p:nvPr/>
          </p:nvSpPr>
          <p:spPr>
            <a:xfrm>
              <a:off x="6242539" y="3886200"/>
              <a:ext cx="694593" cy="12092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84DA01AB-065A-401D-91B6-D1BAB3B8E1CB}"/>
                </a:ext>
              </a:extLst>
            </p:cNvPr>
            <p:cNvSpPr/>
            <p:nvPr/>
          </p:nvSpPr>
          <p:spPr>
            <a:xfrm rot="12423821">
              <a:off x="4444998" y="3602995"/>
              <a:ext cx="1599156" cy="3453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4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a:t>
            </a:r>
          </a:p>
        </p:txBody>
      </p:sp>
      <p:sp>
        <p:nvSpPr>
          <p:cNvPr id="7" name="Slide Number Placeholder 6"/>
          <p:cNvSpPr>
            <a:spLocks noGrp="1"/>
          </p:cNvSpPr>
          <p:nvPr>
            <p:ph type="sldNum" sz="quarter" idx="12"/>
          </p:nvPr>
        </p:nvSpPr>
        <p:spPr/>
        <p:txBody>
          <a:bodyPr/>
          <a:lstStyle/>
          <a:p>
            <a:fld id="{6D22F896-40B5-4ADD-8801-0D06FADFA095}" type="slidenum">
              <a:rPr lang="en-US" smtClean="0"/>
              <a:pPr/>
              <a:t>103</a:t>
            </a:fld>
            <a:endParaRPr lang="en-US" dirty="0"/>
          </a:p>
        </p:txBody>
      </p:sp>
      <p:sp>
        <p:nvSpPr>
          <p:cNvPr id="5" name="Content Placeholder 3">
            <a:extLst>
              <a:ext uri="{FF2B5EF4-FFF2-40B4-BE49-F238E27FC236}">
                <a16:creationId xmlns:a16="http://schemas.microsoft.com/office/drawing/2014/main" id="{68AD2453-D2F1-4A39-8DD4-6315143DE7BE}"/>
              </a:ext>
            </a:extLst>
          </p:cNvPr>
          <p:cNvSpPr>
            <a:spLocks noGrp="1"/>
          </p:cNvSpPr>
          <p:nvPr>
            <p:ph sz="half" idx="2"/>
          </p:nvPr>
        </p:nvSpPr>
        <p:spPr>
          <a:xfrm>
            <a:off x="1329267" y="2432086"/>
            <a:ext cx="6750863" cy="3877237"/>
          </a:xfrm>
        </p:spPr>
        <p:txBody>
          <a:bodyPr>
            <a:normAutofit fontScale="92500" lnSpcReduction="20000"/>
          </a:bodyPr>
          <a:lstStyle/>
          <a:p>
            <a:r>
              <a:rPr lang="en-US" dirty="0"/>
              <a:t>For everything – </a:t>
            </a:r>
            <a:r>
              <a:rPr lang="en-US" dirty="0">
                <a:hlinkClick r:id="rId3"/>
              </a:rPr>
              <a:t>www.esd.wa.gov</a:t>
            </a:r>
            <a:endParaRPr lang="en-US" dirty="0"/>
          </a:p>
          <a:p>
            <a:pPr lvl="1"/>
            <a:r>
              <a:rPr lang="en-US" sz="1400" i="1" dirty="0"/>
              <a:t>This includes COVID-19, as it relates to programs and services provided by the Employment Security Department</a:t>
            </a:r>
          </a:p>
          <a:p>
            <a:r>
              <a:rPr lang="en-US" dirty="0"/>
              <a:t>Presentation online – </a:t>
            </a:r>
            <a:r>
              <a:rPr lang="en-US" dirty="0">
                <a:hlinkClick r:id="rId4"/>
              </a:rPr>
              <a:t>https://esd.wa.gov/newsroom/introduction-to-unemployment-insurance-public-webinar</a:t>
            </a:r>
            <a:endParaRPr lang="en-US" dirty="0">
              <a:highlight>
                <a:srgbClr val="FFFF00"/>
              </a:highlight>
            </a:endParaRPr>
          </a:p>
          <a:p>
            <a:r>
              <a:rPr lang="en-US" dirty="0" err="1"/>
              <a:t>eServices</a:t>
            </a:r>
            <a:r>
              <a:rPr lang="en-US" dirty="0"/>
              <a:t> Account Support – 855-682-0785</a:t>
            </a:r>
          </a:p>
          <a:p>
            <a:r>
              <a:rPr lang="en-US" dirty="0"/>
              <a:t>Unemployment Insurance Claims – 800-318-6022</a:t>
            </a:r>
          </a:p>
          <a:p>
            <a:r>
              <a:rPr lang="en-US" dirty="0"/>
              <a:t>Unemployment Insurance Questions – 833-572-8400</a:t>
            </a:r>
          </a:p>
          <a:p>
            <a:r>
              <a:rPr lang="en-US" dirty="0"/>
              <a:t>Reemployment Services – </a:t>
            </a:r>
          </a:p>
          <a:p>
            <a:pPr marL="457200" lvl="1" indent="0">
              <a:buNone/>
            </a:pPr>
            <a:r>
              <a:rPr lang="en-US" sz="2400" dirty="0">
                <a:hlinkClick r:id="rId5"/>
              </a:rPr>
              <a:t>www.WorkSourceWA.com</a:t>
            </a:r>
            <a:endParaRPr lang="en-US" sz="2400" dirty="0"/>
          </a:p>
          <a:p>
            <a:r>
              <a:rPr lang="en-US" sz="2800" dirty="0"/>
              <a:t>State jobs – www.careers.wa.gov</a:t>
            </a:r>
          </a:p>
          <a:p>
            <a:pPr marL="0" indent="0">
              <a:buNone/>
            </a:pPr>
            <a:endParaRPr lang="en-US" sz="2800" dirty="0"/>
          </a:p>
          <a:p>
            <a:pPr marL="457200" lvl="1" indent="0">
              <a:buNone/>
            </a:pPr>
            <a:endParaRPr lang="en-US" sz="2400" dirty="0"/>
          </a:p>
          <a:p>
            <a:pPr marL="0" indent="0">
              <a:buNone/>
            </a:pPr>
            <a:endParaRPr lang="en-US" dirty="0"/>
          </a:p>
        </p:txBody>
      </p:sp>
      <p:pic>
        <p:nvPicPr>
          <p:cNvPr id="13" name="Picture 12">
            <a:extLst>
              <a:ext uri="{FF2B5EF4-FFF2-40B4-BE49-F238E27FC236}">
                <a16:creationId xmlns:a16="http://schemas.microsoft.com/office/drawing/2014/main" id="{38BA4411-0ED3-49DE-B7AC-05383456974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92207" y="2794108"/>
            <a:ext cx="4001233" cy="2857500"/>
          </a:xfrm>
          <a:prstGeom prst="rect">
            <a:avLst/>
          </a:prstGeom>
        </p:spPr>
      </p:pic>
    </p:spTree>
    <p:extLst>
      <p:ext uri="{BB962C8B-B14F-4D97-AF65-F5344CB8AC3E}">
        <p14:creationId xmlns:p14="http://schemas.microsoft.com/office/powerpoint/2010/main" val="428937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3" name="Picture 2">
            <a:extLst>
              <a:ext uri="{FF2B5EF4-FFF2-40B4-BE49-F238E27FC236}">
                <a16:creationId xmlns:a16="http://schemas.microsoft.com/office/drawing/2014/main" id="{54C3D4D6-C545-4851-9ACC-5D95C1685D81}"/>
              </a:ext>
            </a:extLst>
          </p:cNvPr>
          <p:cNvPicPr>
            <a:picLocks noChangeAspect="1"/>
          </p:cNvPicPr>
          <p:nvPr/>
        </p:nvPicPr>
        <p:blipFill>
          <a:blip r:embed="rId2"/>
          <a:stretch>
            <a:fillRect/>
          </a:stretch>
        </p:blipFill>
        <p:spPr>
          <a:xfrm>
            <a:off x="1675390" y="272562"/>
            <a:ext cx="9534802" cy="6312876"/>
          </a:xfrm>
          <a:prstGeom prst="rect">
            <a:avLst/>
          </a:prstGeom>
        </p:spPr>
      </p:pic>
    </p:spTree>
    <p:extLst>
      <p:ext uri="{BB962C8B-B14F-4D97-AF65-F5344CB8AC3E}">
        <p14:creationId xmlns:p14="http://schemas.microsoft.com/office/powerpoint/2010/main" val="356095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1905684" y="167054"/>
            <a:ext cx="9732631"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Tree>
    <p:extLst>
      <p:ext uri="{BB962C8B-B14F-4D97-AF65-F5344CB8AC3E}">
        <p14:creationId xmlns:p14="http://schemas.microsoft.com/office/powerpoint/2010/main" val="123914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8" y="237392"/>
            <a:ext cx="9156016" cy="6330462"/>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738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grpSp>
        <p:nvGrpSpPr>
          <p:cNvPr id="3" name="Group 2">
            <a:extLst>
              <a:ext uri="{FF2B5EF4-FFF2-40B4-BE49-F238E27FC236}">
                <a16:creationId xmlns:a16="http://schemas.microsoft.com/office/drawing/2014/main" id="{3F7DD1AA-C025-4EF5-878A-43213233CAEB}"/>
              </a:ext>
            </a:extLst>
          </p:cNvPr>
          <p:cNvGrpSpPr/>
          <p:nvPr/>
        </p:nvGrpSpPr>
        <p:grpSpPr>
          <a:xfrm>
            <a:off x="422628" y="200025"/>
            <a:ext cx="11477625" cy="6457950"/>
            <a:chOff x="62144" y="-62144"/>
            <a:chExt cx="11477625" cy="6457950"/>
          </a:xfrm>
        </p:grpSpPr>
        <p:pic>
          <p:nvPicPr>
            <p:cNvPr id="5" name="Picture 4">
              <a:extLst>
                <a:ext uri="{FF2B5EF4-FFF2-40B4-BE49-F238E27FC236}">
                  <a16:creationId xmlns:a16="http://schemas.microsoft.com/office/drawing/2014/main" id="{3622DFCD-B58F-44C1-B166-8A8234D97914}"/>
                </a:ext>
              </a:extLst>
            </p:cNvPr>
            <p:cNvPicPr>
              <a:picLocks noChangeAspect="1"/>
            </p:cNvPicPr>
            <p:nvPr/>
          </p:nvPicPr>
          <p:blipFill>
            <a:blip r:embed="rId2"/>
            <a:stretch>
              <a:fillRect/>
            </a:stretch>
          </p:blipFill>
          <p:spPr>
            <a:xfrm>
              <a:off x="62144" y="-62144"/>
              <a:ext cx="11477625" cy="6457950"/>
            </a:xfrm>
            <a:prstGeom prst="rect">
              <a:avLst/>
            </a:prstGeom>
          </p:spPr>
        </p:pic>
        <p:sp>
          <p:nvSpPr>
            <p:cNvPr id="6" name="Rectangle: Rounded Corners 5">
              <a:extLst>
                <a:ext uri="{FF2B5EF4-FFF2-40B4-BE49-F238E27FC236}">
                  <a16:creationId xmlns:a16="http://schemas.microsoft.com/office/drawing/2014/main" id="{45ECBE2A-6EDE-4A01-A46D-CBDF0B3AB721}"/>
                </a:ext>
              </a:extLst>
            </p:cNvPr>
            <p:cNvSpPr/>
            <p:nvPr/>
          </p:nvSpPr>
          <p:spPr>
            <a:xfrm>
              <a:off x="7688062" y="1127464"/>
              <a:ext cx="3789563" cy="1740023"/>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Arrow: Left 6">
              <a:extLst>
                <a:ext uri="{FF2B5EF4-FFF2-40B4-BE49-F238E27FC236}">
                  <a16:creationId xmlns:a16="http://schemas.microsoft.com/office/drawing/2014/main" id="{FC404A4D-18E1-4165-B629-ACF4DBB0DBC8}"/>
                </a:ext>
              </a:extLst>
            </p:cNvPr>
            <p:cNvSpPr/>
            <p:nvPr/>
          </p:nvSpPr>
          <p:spPr>
            <a:xfrm>
              <a:off x="9618354" y="1571347"/>
              <a:ext cx="1096994" cy="4261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02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grpSp>
        <p:nvGrpSpPr>
          <p:cNvPr id="3" name="Group 2">
            <a:extLst>
              <a:ext uri="{FF2B5EF4-FFF2-40B4-BE49-F238E27FC236}">
                <a16:creationId xmlns:a16="http://schemas.microsoft.com/office/drawing/2014/main" id="{84687F5B-7C2B-4F7C-A00F-5390D0A8DD54}"/>
              </a:ext>
            </a:extLst>
          </p:cNvPr>
          <p:cNvGrpSpPr/>
          <p:nvPr/>
        </p:nvGrpSpPr>
        <p:grpSpPr>
          <a:xfrm>
            <a:off x="1995854" y="175847"/>
            <a:ext cx="9515825" cy="6435968"/>
            <a:chOff x="2603168" y="480061"/>
            <a:chExt cx="8642756" cy="5897880"/>
          </a:xfrm>
        </p:grpSpPr>
        <p:pic>
          <p:nvPicPr>
            <p:cNvPr id="5" name="Picture 4">
              <a:extLst>
                <a:ext uri="{FF2B5EF4-FFF2-40B4-BE49-F238E27FC236}">
                  <a16:creationId xmlns:a16="http://schemas.microsoft.com/office/drawing/2014/main" id="{137CDA7D-72DF-4FE4-B8BB-639F65D5E984}"/>
                </a:ext>
              </a:extLst>
            </p:cNvPr>
            <p:cNvPicPr>
              <a:picLocks noChangeAspect="1"/>
            </p:cNvPicPr>
            <p:nvPr/>
          </p:nvPicPr>
          <p:blipFill>
            <a:blip r:embed="rId2"/>
            <a:stretch>
              <a:fillRect/>
            </a:stretch>
          </p:blipFill>
          <p:spPr>
            <a:xfrm>
              <a:off x="2603168" y="480061"/>
              <a:ext cx="7395462" cy="5897880"/>
            </a:xfrm>
            <a:prstGeom prst="rect">
              <a:avLst/>
            </a:prstGeom>
          </p:spPr>
        </p:pic>
        <p:sp>
          <p:nvSpPr>
            <p:cNvPr id="6" name="Rectangle: Rounded Corners 5">
              <a:extLst>
                <a:ext uri="{FF2B5EF4-FFF2-40B4-BE49-F238E27FC236}">
                  <a16:creationId xmlns:a16="http://schemas.microsoft.com/office/drawing/2014/main" id="{708F9DA3-3BF4-49D2-B768-4349DBA5D1AC}"/>
                </a:ext>
              </a:extLst>
            </p:cNvPr>
            <p:cNvSpPr/>
            <p:nvPr/>
          </p:nvSpPr>
          <p:spPr>
            <a:xfrm>
              <a:off x="8591816" y="5599257"/>
              <a:ext cx="1535837" cy="727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82787352-715E-4202-91C5-F8EA8196A1A8}"/>
                </a:ext>
              </a:extLst>
            </p:cNvPr>
            <p:cNvSpPr/>
            <p:nvPr/>
          </p:nvSpPr>
          <p:spPr>
            <a:xfrm>
              <a:off x="10264933" y="5699464"/>
              <a:ext cx="980991" cy="5142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849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3" name="Picture 2">
            <a:extLst>
              <a:ext uri="{FF2B5EF4-FFF2-40B4-BE49-F238E27FC236}">
                <a16:creationId xmlns:a16="http://schemas.microsoft.com/office/drawing/2014/main" id="{7DBCF6D9-2E11-4BE1-B1A0-754790BA5954}"/>
              </a:ext>
            </a:extLst>
          </p:cNvPr>
          <p:cNvPicPr>
            <a:picLocks noChangeAspect="1"/>
          </p:cNvPicPr>
          <p:nvPr/>
        </p:nvPicPr>
        <p:blipFill>
          <a:blip r:embed="rId2"/>
          <a:stretch>
            <a:fillRect/>
          </a:stretch>
        </p:blipFill>
        <p:spPr>
          <a:xfrm>
            <a:off x="1815477" y="131885"/>
            <a:ext cx="9078192" cy="6699738"/>
          </a:xfrm>
          <a:prstGeom prst="rect">
            <a:avLst/>
          </a:prstGeom>
        </p:spPr>
      </p:pic>
    </p:spTree>
    <p:extLst>
      <p:ext uri="{BB962C8B-B14F-4D97-AF65-F5344CB8AC3E}">
        <p14:creationId xmlns:p14="http://schemas.microsoft.com/office/powerpoint/2010/main" val="409347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3" name="Picture 2">
            <a:extLst>
              <a:ext uri="{FF2B5EF4-FFF2-40B4-BE49-F238E27FC236}">
                <a16:creationId xmlns:a16="http://schemas.microsoft.com/office/drawing/2014/main" id="{BDA96D80-4251-4E88-93EA-3FBF25693C56}"/>
              </a:ext>
            </a:extLst>
          </p:cNvPr>
          <p:cNvPicPr>
            <a:picLocks noChangeAspect="1"/>
          </p:cNvPicPr>
          <p:nvPr/>
        </p:nvPicPr>
        <p:blipFill>
          <a:blip r:embed="rId2"/>
          <a:stretch>
            <a:fillRect/>
          </a:stretch>
        </p:blipFill>
        <p:spPr>
          <a:xfrm>
            <a:off x="1667638" y="140676"/>
            <a:ext cx="9709607" cy="6594231"/>
          </a:xfrm>
          <a:prstGeom prst="rect">
            <a:avLst/>
          </a:prstGeom>
        </p:spPr>
      </p:pic>
    </p:spTree>
    <p:extLst>
      <p:ext uri="{BB962C8B-B14F-4D97-AF65-F5344CB8AC3E}">
        <p14:creationId xmlns:p14="http://schemas.microsoft.com/office/powerpoint/2010/main" val="147446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grpSp>
        <p:nvGrpSpPr>
          <p:cNvPr id="3" name="Group 2">
            <a:extLst>
              <a:ext uri="{FF2B5EF4-FFF2-40B4-BE49-F238E27FC236}">
                <a16:creationId xmlns:a16="http://schemas.microsoft.com/office/drawing/2014/main" id="{67421F8B-608D-47EC-B7EE-2970237E831F}"/>
              </a:ext>
            </a:extLst>
          </p:cNvPr>
          <p:cNvGrpSpPr/>
          <p:nvPr/>
        </p:nvGrpSpPr>
        <p:grpSpPr>
          <a:xfrm>
            <a:off x="1773010" y="149468"/>
            <a:ext cx="9525105" cy="6523893"/>
            <a:chOff x="1773010" y="0"/>
            <a:chExt cx="8645979" cy="6858000"/>
          </a:xfrm>
        </p:grpSpPr>
        <p:pic>
          <p:nvPicPr>
            <p:cNvPr id="5" name="Picture 4">
              <a:extLst>
                <a:ext uri="{FF2B5EF4-FFF2-40B4-BE49-F238E27FC236}">
                  <a16:creationId xmlns:a16="http://schemas.microsoft.com/office/drawing/2014/main" id="{09E6F6E5-8021-4D38-9947-1C1E838E35E5}"/>
                </a:ext>
              </a:extLst>
            </p:cNvPr>
            <p:cNvPicPr>
              <a:picLocks noChangeAspect="1"/>
            </p:cNvPicPr>
            <p:nvPr/>
          </p:nvPicPr>
          <p:blipFill>
            <a:blip r:embed="rId2"/>
            <a:stretch>
              <a:fillRect/>
            </a:stretch>
          </p:blipFill>
          <p:spPr>
            <a:xfrm>
              <a:off x="1773010" y="0"/>
              <a:ext cx="8645979" cy="6858000"/>
            </a:xfrm>
            <a:prstGeom prst="rect">
              <a:avLst/>
            </a:prstGeom>
          </p:spPr>
        </p:pic>
        <p:sp>
          <p:nvSpPr>
            <p:cNvPr id="6" name="Rectangle: Rounded Corners 5">
              <a:extLst>
                <a:ext uri="{FF2B5EF4-FFF2-40B4-BE49-F238E27FC236}">
                  <a16:creationId xmlns:a16="http://schemas.microsoft.com/office/drawing/2014/main" id="{74694BB2-D684-4F2A-B006-9564EB8A8CD0}"/>
                </a:ext>
              </a:extLst>
            </p:cNvPr>
            <p:cNvSpPr/>
            <p:nvPr/>
          </p:nvSpPr>
          <p:spPr>
            <a:xfrm>
              <a:off x="4935984" y="5246703"/>
              <a:ext cx="4021585"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301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grpSp>
        <p:nvGrpSpPr>
          <p:cNvPr id="3" name="Group 2">
            <a:extLst>
              <a:ext uri="{FF2B5EF4-FFF2-40B4-BE49-F238E27FC236}">
                <a16:creationId xmlns:a16="http://schemas.microsoft.com/office/drawing/2014/main" id="{EEA5C03E-D007-48F8-91E4-42598F4AA6DB}"/>
              </a:ext>
            </a:extLst>
          </p:cNvPr>
          <p:cNvGrpSpPr/>
          <p:nvPr/>
        </p:nvGrpSpPr>
        <p:grpSpPr>
          <a:xfrm>
            <a:off x="1726191" y="131884"/>
            <a:ext cx="9554340" cy="6550269"/>
            <a:chOff x="1726191" y="0"/>
            <a:chExt cx="8739617" cy="6858000"/>
          </a:xfrm>
        </p:grpSpPr>
        <p:pic>
          <p:nvPicPr>
            <p:cNvPr id="5" name="Picture 4">
              <a:extLst>
                <a:ext uri="{FF2B5EF4-FFF2-40B4-BE49-F238E27FC236}">
                  <a16:creationId xmlns:a16="http://schemas.microsoft.com/office/drawing/2014/main" id="{E141FE90-4287-4606-B2B0-22246C48E6FF}"/>
                </a:ext>
              </a:extLst>
            </p:cNvPr>
            <p:cNvPicPr>
              <a:picLocks noChangeAspect="1"/>
            </p:cNvPicPr>
            <p:nvPr/>
          </p:nvPicPr>
          <p:blipFill>
            <a:blip r:embed="rId2"/>
            <a:stretch>
              <a:fillRect/>
            </a:stretch>
          </p:blipFill>
          <p:spPr>
            <a:xfrm>
              <a:off x="1726191" y="0"/>
              <a:ext cx="8739617" cy="6858000"/>
            </a:xfrm>
            <a:prstGeom prst="rect">
              <a:avLst/>
            </a:prstGeom>
          </p:spPr>
        </p:pic>
        <p:sp>
          <p:nvSpPr>
            <p:cNvPr id="6" name="Rectangle: Rounded Corners 5">
              <a:extLst>
                <a:ext uri="{FF2B5EF4-FFF2-40B4-BE49-F238E27FC236}">
                  <a16:creationId xmlns:a16="http://schemas.microsoft.com/office/drawing/2014/main" id="{075E270D-35DF-4983-B9D2-918DD50D1416}"/>
                </a:ext>
              </a:extLst>
            </p:cNvPr>
            <p:cNvSpPr/>
            <p:nvPr/>
          </p:nvSpPr>
          <p:spPr>
            <a:xfrm>
              <a:off x="3417903" y="2565647"/>
              <a:ext cx="6932495" cy="27964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934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we will cover</a:t>
            </a:r>
          </a:p>
        </p:txBody>
      </p:sp>
      <p:sp>
        <p:nvSpPr>
          <p:cNvPr id="3" name="Content Placeholder 2"/>
          <p:cNvSpPr>
            <a:spLocks noGrp="1"/>
          </p:cNvSpPr>
          <p:nvPr>
            <p:ph idx="1"/>
          </p:nvPr>
        </p:nvSpPr>
        <p:spPr>
          <a:xfrm>
            <a:off x="680321" y="2336873"/>
            <a:ext cx="6792923" cy="3694650"/>
          </a:xfrm>
        </p:spPr>
        <p:txBody>
          <a:bodyPr>
            <a:normAutofit lnSpcReduction="10000"/>
          </a:bodyPr>
          <a:lstStyle/>
          <a:p>
            <a:r>
              <a:rPr lang="en-US" dirty="0">
                <a:solidFill>
                  <a:schemeClr val="accent1">
                    <a:lumMod val="50000"/>
                  </a:schemeClr>
                </a:solidFill>
              </a:rPr>
              <a:t>Reemployment Services that are available</a:t>
            </a:r>
          </a:p>
          <a:p>
            <a:r>
              <a:rPr lang="en-US" dirty="0">
                <a:solidFill>
                  <a:schemeClr val="accent1">
                    <a:lumMod val="50000"/>
                  </a:schemeClr>
                </a:solidFill>
              </a:rPr>
              <a:t>How to file an unemployment insurance initial claim</a:t>
            </a:r>
          </a:p>
          <a:p>
            <a:pPr lvl="1"/>
            <a:r>
              <a:rPr lang="en-US" dirty="0">
                <a:solidFill>
                  <a:schemeClr val="accent1">
                    <a:lumMod val="50000"/>
                  </a:schemeClr>
                </a:solidFill>
              </a:rPr>
              <a:t>For covered employment, for self employed, for independent contractors, and for those with limited employment</a:t>
            </a:r>
          </a:p>
          <a:p>
            <a:pPr lvl="1"/>
            <a:r>
              <a:rPr lang="en-US" dirty="0">
                <a:solidFill>
                  <a:schemeClr val="accent1">
                    <a:lumMod val="50000"/>
                  </a:schemeClr>
                </a:solidFill>
              </a:rPr>
              <a:t>This includes regular unemployment and PUA</a:t>
            </a:r>
          </a:p>
          <a:p>
            <a:r>
              <a:rPr lang="en-US" dirty="0">
                <a:solidFill>
                  <a:schemeClr val="accent1">
                    <a:lumMod val="50000"/>
                  </a:schemeClr>
                </a:solidFill>
              </a:rPr>
              <a:t>The presentation will answer most questions</a:t>
            </a:r>
          </a:p>
          <a:p>
            <a:r>
              <a:rPr lang="en-US" dirty="0">
                <a:solidFill>
                  <a:schemeClr val="accent1">
                    <a:lumMod val="50000"/>
                  </a:schemeClr>
                </a:solidFill>
              </a:rPr>
              <a:t>Accessing this PowerPoint presentation online at </a:t>
            </a:r>
            <a:r>
              <a:rPr lang="en-US" dirty="0">
                <a:solidFill>
                  <a:schemeClr val="accent1">
                    <a:lumMod val="50000"/>
                  </a:schemeClr>
                </a:solidFill>
                <a:hlinkClick r:id="rId2"/>
              </a:rPr>
              <a:t>https://esd.wa.gov/newsroom/introduction-to-unemployment-insurance-public-webinar</a:t>
            </a:r>
            <a:endParaRPr lang="en-US" dirty="0">
              <a:solidFill>
                <a:schemeClr val="accent1">
                  <a:lumMod val="50000"/>
                </a:schemeClr>
              </a:solidFill>
              <a:highlight>
                <a:srgbClr val="FFFF00"/>
              </a:highlight>
            </a:endParaRP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5" name="Content Placeholder 4">
            <a:extLst>
              <a:ext uri="{FF2B5EF4-FFF2-40B4-BE49-F238E27FC236}">
                <a16:creationId xmlns:a16="http://schemas.microsoft.com/office/drawing/2014/main" id="{A3469A7D-7292-4EC7-BED9-FD2DDB494F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269" r="12216" b="-1"/>
          <a:stretch/>
        </p:blipFill>
        <p:spPr>
          <a:xfrm>
            <a:off x="7473244" y="2336873"/>
            <a:ext cx="4556639" cy="4137378"/>
          </a:xfrm>
          <a:prstGeom prst="rect">
            <a:avLst/>
          </a:prstGeom>
          <a:effectLst/>
        </p:spPr>
      </p:pic>
    </p:spTree>
    <p:extLst>
      <p:ext uri="{BB962C8B-B14F-4D97-AF65-F5344CB8AC3E}">
        <p14:creationId xmlns:p14="http://schemas.microsoft.com/office/powerpoint/2010/main" val="317424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grpSp>
        <p:nvGrpSpPr>
          <p:cNvPr id="3" name="Group 2">
            <a:extLst>
              <a:ext uri="{FF2B5EF4-FFF2-40B4-BE49-F238E27FC236}">
                <a16:creationId xmlns:a16="http://schemas.microsoft.com/office/drawing/2014/main" id="{51FDAF68-ADE6-4F1B-87BD-EAFC70E2EA6C}"/>
              </a:ext>
            </a:extLst>
          </p:cNvPr>
          <p:cNvGrpSpPr/>
          <p:nvPr/>
        </p:nvGrpSpPr>
        <p:grpSpPr>
          <a:xfrm>
            <a:off x="1763770" y="123092"/>
            <a:ext cx="9428837" cy="6515100"/>
            <a:chOff x="1763771" y="0"/>
            <a:chExt cx="8664458" cy="6858000"/>
          </a:xfrm>
        </p:grpSpPr>
        <p:pic>
          <p:nvPicPr>
            <p:cNvPr id="5" name="Picture 4">
              <a:extLst>
                <a:ext uri="{FF2B5EF4-FFF2-40B4-BE49-F238E27FC236}">
                  <a16:creationId xmlns:a16="http://schemas.microsoft.com/office/drawing/2014/main" id="{6846088C-FE49-4F71-B2B1-1CB21ABDDC03}"/>
                </a:ext>
              </a:extLst>
            </p:cNvPr>
            <p:cNvPicPr>
              <a:picLocks noChangeAspect="1"/>
            </p:cNvPicPr>
            <p:nvPr/>
          </p:nvPicPr>
          <p:blipFill>
            <a:blip r:embed="rId2"/>
            <a:stretch>
              <a:fillRect/>
            </a:stretch>
          </p:blipFill>
          <p:spPr>
            <a:xfrm>
              <a:off x="1763771" y="0"/>
              <a:ext cx="8664458" cy="6858000"/>
            </a:xfrm>
            <a:prstGeom prst="rect">
              <a:avLst/>
            </a:prstGeom>
          </p:spPr>
        </p:pic>
        <p:sp>
          <p:nvSpPr>
            <p:cNvPr id="6" name="Rectangle: Rounded Corners 5">
              <a:extLst>
                <a:ext uri="{FF2B5EF4-FFF2-40B4-BE49-F238E27FC236}">
                  <a16:creationId xmlns:a16="http://schemas.microsoft.com/office/drawing/2014/main" id="{7AC6363E-6C2A-41C9-B4CA-1DECD883D77E}"/>
                </a:ext>
              </a:extLst>
            </p:cNvPr>
            <p:cNvSpPr/>
            <p:nvPr/>
          </p:nvSpPr>
          <p:spPr>
            <a:xfrm>
              <a:off x="8016536" y="2698812"/>
              <a:ext cx="2139518" cy="1216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203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grpSp>
        <p:nvGrpSpPr>
          <p:cNvPr id="6" name="Group 5">
            <a:extLst>
              <a:ext uri="{FF2B5EF4-FFF2-40B4-BE49-F238E27FC236}">
                <a16:creationId xmlns:a16="http://schemas.microsoft.com/office/drawing/2014/main" id="{3D8588AB-6CBC-41B5-8DD9-0AF050516D5F}"/>
              </a:ext>
            </a:extLst>
          </p:cNvPr>
          <p:cNvGrpSpPr/>
          <p:nvPr/>
        </p:nvGrpSpPr>
        <p:grpSpPr>
          <a:xfrm>
            <a:off x="202222" y="167054"/>
            <a:ext cx="11732603" cy="5710384"/>
            <a:chOff x="0" y="0"/>
            <a:chExt cx="11934826" cy="5962650"/>
          </a:xfrm>
        </p:grpSpPr>
        <p:pic>
          <p:nvPicPr>
            <p:cNvPr id="7" name="Picture 6">
              <a:extLst>
                <a:ext uri="{FF2B5EF4-FFF2-40B4-BE49-F238E27FC236}">
                  <a16:creationId xmlns:a16="http://schemas.microsoft.com/office/drawing/2014/main" id="{E6780021-4152-4170-BB08-4B70DEFF61B0}"/>
                </a:ext>
              </a:extLst>
            </p:cNvPr>
            <p:cNvPicPr>
              <a:picLocks noChangeAspect="1"/>
            </p:cNvPicPr>
            <p:nvPr/>
          </p:nvPicPr>
          <p:blipFill>
            <a:blip r:embed="rId2"/>
            <a:stretch>
              <a:fillRect/>
            </a:stretch>
          </p:blipFill>
          <p:spPr>
            <a:xfrm>
              <a:off x="1" y="809625"/>
              <a:ext cx="11915775" cy="1066800"/>
            </a:xfrm>
            <a:prstGeom prst="rect">
              <a:avLst/>
            </a:prstGeom>
          </p:spPr>
        </p:pic>
        <p:pic>
          <p:nvPicPr>
            <p:cNvPr id="8" name="Picture 7">
              <a:extLst>
                <a:ext uri="{FF2B5EF4-FFF2-40B4-BE49-F238E27FC236}">
                  <a16:creationId xmlns:a16="http://schemas.microsoft.com/office/drawing/2014/main" id="{458EA620-49B3-4C61-88BF-4968473A620A}"/>
                </a:ext>
              </a:extLst>
            </p:cNvPr>
            <p:cNvPicPr>
              <a:picLocks noChangeAspect="1"/>
            </p:cNvPicPr>
            <p:nvPr/>
          </p:nvPicPr>
          <p:blipFill>
            <a:blip r:embed="rId3"/>
            <a:stretch>
              <a:fillRect/>
            </a:stretch>
          </p:blipFill>
          <p:spPr>
            <a:xfrm>
              <a:off x="1" y="1876425"/>
              <a:ext cx="11925300" cy="990600"/>
            </a:xfrm>
            <a:prstGeom prst="rect">
              <a:avLst/>
            </a:prstGeom>
          </p:spPr>
        </p:pic>
        <p:pic>
          <p:nvPicPr>
            <p:cNvPr id="9" name="Picture 8">
              <a:extLst>
                <a:ext uri="{FF2B5EF4-FFF2-40B4-BE49-F238E27FC236}">
                  <a16:creationId xmlns:a16="http://schemas.microsoft.com/office/drawing/2014/main" id="{E17BC1C9-E89D-4A61-88C1-346845FD4D28}"/>
                </a:ext>
              </a:extLst>
            </p:cNvPr>
            <p:cNvPicPr>
              <a:picLocks noChangeAspect="1"/>
            </p:cNvPicPr>
            <p:nvPr/>
          </p:nvPicPr>
          <p:blipFill>
            <a:blip r:embed="rId4"/>
            <a:stretch>
              <a:fillRect/>
            </a:stretch>
          </p:blipFill>
          <p:spPr>
            <a:xfrm>
              <a:off x="0" y="2847975"/>
              <a:ext cx="11915775" cy="1085850"/>
            </a:xfrm>
            <a:prstGeom prst="rect">
              <a:avLst/>
            </a:prstGeom>
          </p:spPr>
        </p:pic>
        <p:pic>
          <p:nvPicPr>
            <p:cNvPr id="10" name="Picture 9">
              <a:extLst>
                <a:ext uri="{FF2B5EF4-FFF2-40B4-BE49-F238E27FC236}">
                  <a16:creationId xmlns:a16="http://schemas.microsoft.com/office/drawing/2014/main" id="{446C866B-8FDA-4809-AEB0-7BDE3F63B9B8}"/>
                </a:ext>
              </a:extLst>
            </p:cNvPr>
            <p:cNvPicPr>
              <a:picLocks noChangeAspect="1"/>
            </p:cNvPicPr>
            <p:nvPr/>
          </p:nvPicPr>
          <p:blipFill>
            <a:blip r:embed="rId5"/>
            <a:stretch>
              <a:fillRect/>
            </a:stretch>
          </p:blipFill>
          <p:spPr>
            <a:xfrm>
              <a:off x="19051" y="3933825"/>
              <a:ext cx="11906250" cy="1028700"/>
            </a:xfrm>
            <a:prstGeom prst="rect">
              <a:avLst/>
            </a:prstGeom>
          </p:spPr>
        </p:pic>
        <p:pic>
          <p:nvPicPr>
            <p:cNvPr id="11" name="Picture 10">
              <a:extLst>
                <a:ext uri="{FF2B5EF4-FFF2-40B4-BE49-F238E27FC236}">
                  <a16:creationId xmlns:a16="http://schemas.microsoft.com/office/drawing/2014/main" id="{8A0E848E-FC7C-4163-A1DB-16C0002BCE6E}"/>
                </a:ext>
              </a:extLst>
            </p:cNvPr>
            <p:cNvPicPr>
              <a:picLocks noChangeAspect="1"/>
            </p:cNvPicPr>
            <p:nvPr/>
          </p:nvPicPr>
          <p:blipFill>
            <a:blip r:embed="rId6"/>
            <a:stretch>
              <a:fillRect/>
            </a:stretch>
          </p:blipFill>
          <p:spPr>
            <a:xfrm>
              <a:off x="9526" y="4905375"/>
              <a:ext cx="11925300" cy="1057275"/>
            </a:xfrm>
            <a:prstGeom prst="rect">
              <a:avLst/>
            </a:prstGeom>
          </p:spPr>
        </p:pic>
        <p:pic>
          <p:nvPicPr>
            <p:cNvPr id="13" name="Picture 12">
              <a:extLst>
                <a:ext uri="{FF2B5EF4-FFF2-40B4-BE49-F238E27FC236}">
                  <a16:creationId xmlns:a16="http://schemas.microsoft.com/office/drawing/2014/main" id="{C339CBEC-DC19-4E05-8F1A-A2CD2E769A85}"/>
                </a:ext>
              </a:extLst>
            </p:cNvPr>
            <p:cNvPicPr>
              <a:picLocks noChangeAspect="1"/>
            </p:cNvPicPr>
            <p:nvPr/>
          </p:nvPicPr>
          <p:blipFill>
            <a:blip r:embed="rId7"/>
            <a:stretch>
              <a:fillRect/>
            </a:stretch>
          </p:blipFill>
          <p:spPr>
            <a:xfrm>
              <a:off x="0" y="0"/>
              <a:ext cx="6362700" cy="419100"/>
            </a:xfrm>
            <a:prstGeom prst="rect">
              <a:avLst/>
            </a:prstGeom>
          </p:spPr>
        </p:pic>
      </p:grpSp>
    </p:spTree>
    <p:extLst>
      <p:ext uri="{BB962C8B-B14F-4D97-AF65-F5344CB8AC3E}">
        <p14:creationId xmlns:p14="http://schemas.microsoft.com/office/powerpoint/2010/main" val="166336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5" name="Picture 4">
            <a:extLst>
              <a:ext uri="{FF2B5EF4-FFF2-40B4-BE49-F238E27FC236}">
                <a16:creationId xmlns:a16="http://schemas.microsoft.com/office/drawing/2014/main" id="{EF3041FB-6EF9-439C-BA32-619311D457C0}"/>
              </a:ext>
            </a:extLst>
          </p:cNvPr>
          <p:cNvPicPr>
            <a:picLocks noChangeAspect="1"/>
          </p:cNvPicPr>
          <p:nvPr/>
        </p:nvPicPr>
        <p:blipFill>
          <a:blip r:embed="rId2"/>
          <a:stretch>
            <a:fillRect/>
          </a:stretch>
        </p:blipFill>
        <p:spPr>
          <a:xfrm>
            <a:off x="1516601" y="149468"/>
            <a:ext cx="9995077" cy="6506309"/>
          </a:xfrm>
          <a:prstGeom prst="rect">
            <a:avLst/>
          </a:prstGeom>
        </p:spPr>
      </p:pic>
    </p:spTree>
    <p:extLst>
      <p:ext uri="{BB962C8B-B14F-4D97-AF65-F5344CB8AC3E}">
        <p14:creationId xmlns:p14="http://schemas.microsoft.com/office/powerpoint/2010/main" val="283819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7" name="Picture 6">
            <a:extLst>
              <a:ext uri="{FF2B5EF4-FFF2-40B4-BE49-F238E27FC236}">
                <a16:creationId xmlns:a16="http://schemas.microsoft.com/office/drawing/2014/main" id="{7010D383-0672-4B56-9C20-282EC8DE8D05}"/>
              </a:ext>
            </a:extLst>
          </p:cNvPr>
          <p:cNvPicPr>
            <a:picLocks noChangeAspect="1"/>
          </p:cNvPicPr>
          <p:nvPr/>
        </p:nvPicPr>
        <p:blipFill>
          <a:blip r:embed="rId2"/>
          <a:stretch>
            <a:fillRect/>
          </a:stretch>
        </p:blipFill>
        <p:spPr>
          <a:xfrm>
            <a:off x="1329267" y="184638"/>
            <a:ext cx="10395022" cy="6400800"/>
          </a:xfrm>
          <a:prstGeom prst="rect">
            <a:avLst/>
          </a:prstGeom>
        </p:spPr>
      </p:pic>
      <p:sp>
        <p:nvSpPr>
          <p:cNvPr id="8" name="Rectangle: Rounded Corners 7">
            <a:extLst>
              <a:ext uri="{FF2B5EF4-FFF2-40B4-BE49-F238E27FC236}">
                <a16:creationId xmlns:a16="http://schemas.microsoft.com/office/drawing/2014/main" id="{A93DBFE0-101E-4757-B5B2-10F29BD8B0C5}"/>
              </a:ext>
            </a:extLst>
          </p:cNvPr>
          <p:cNvSpPr/>
          <p:nvPr/>
        </p:nvSpPr>
        <p:spPr>
          <a:xfrm>
            <a:off x="8036169" y="1354015"/>
            <a:ext cx="2919046" cy="39565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482A1D-8212-4346-91CF-C56C4030C3FB}"/>
              </a:ext>
            </a:extLst>
          </p:cNvPr>
          <p:cNvSpPr txBox="1"/>
          <p:nvPr/>
        </p:nvSpPr>
        <p:spPr>
          <a:xfrm>
            <a:off x="2804745" y="3024555"/>
            <a:ext cx="3200400" cy="1200329"/>
          </a:xfrm>
          <a:prstGeom prst="rect">
            <a:avLst/>
          </a:prstGeom>
          <a:noFill/>
          <a:ln w="38100">
            <a:solidFill>
              <a:srgbClr val="FF0000"/>
            </a:solidFill>
          </a:ln>
        </p:spPr>
        <p:txBody>
          <a:bodyPr wrap="square" rtlCol="0">
            <a:spAutoFit/>
          </a:bodyPr>
          <a:lstStyle/>
          <a:p>
            <a:r>
              <a:rPr lang="en-US" dirty="0">
                <a:solidFill>
                  <a:schemeClr val="bg1"/>
                </a:solidFill>
              </a:rPr>
              <a:t>Claim start date should be determined by your last paid day and when you want to start claiming.  </a:t>
            </a:r>
          </a:p>
        </p:txBody>
      </p:sp>
      <p:sp>
        <p:nvSpPr>
          <p:cNvPr id="6" name="TextBox 5">
            <a:extLst>
              <a:ext uri="{FF2B5EF4-FFF2-40B4-BE49-F238E27FC236}">
                <a16:creationId xmlns:a16="http://schemas.microsoft.com/office/drawing/2014/main" id="{1CD46204-C95A-4912-AE6D-A4FA27E8DB66}"/>
              </a:ext>
            </a:extLst>
          </p:cNvPr>
          <p:cNvSpPr txBox="1"/>
          <p:nvPr/>
        </p:nvSpPr>
        <p:spPr>
          <a:xfrm>
            <a:off x="2826725" y="4504594"/>
            <a:ext cx="3200400" cy="923330"/>
          </a:xfrm>
          <a:prstGeom prst="rect">
            <a:avLst/>
          </a:prstGeom>
          <a:noFill/>
          <a:ln w="38100">
            <a:solidFill>
              <a:srgbClr val="FF0000"/>
            </a:solidFill>
          </a:ln>
        </p:spPr>
        <p:txBody>
          <a:bodyPr wrap="square" rtlCol="0">
            <a:spAutoFit/>
          </a:bodyPr>
          <a:lstStyle/>
          <a:p>
            <a:r>
              <a:rPr lang="en-US" dirty="0">
                <a:solidFill>
                  <a:schemeClr val="bg1"/>
                </a:solidFill>
              </a:rPr>
              <a:t>For self employed – select the date that you were no longer working or earning income.</a:t>
            </a:r>
          </a:p>
        </p:txBody>
      </p:sp>
    </p:spTree>
    <p:extLst>
      <p:ext uri="{BB962C8B-B14F-4D97-AF65-F5344CB8AC3E}">
        <p14:creationId xmlns:p14="http://schemas.microsoft.com/office/powerpoint/2010/main" val="382102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7" name="Picture 6">
            <a:extLst>
              <a:ext uri="{FF2B5EF4-FFF2-40B4-BE49-F238E27FC236}">
                <a16:creationId xmlns:a16="http://schemas.microsoft.com/office/drawing/2014/main" id="{43C2961F-BE08-4818-BEC0-439DDAD60D8A}"/>
              </a:ext>
            </a:extLst>
          </p:cNvPr>
          <p:cNvPicPr>
            <a:picLocks noChangeAspect="1"/>
          </p:cNvPicPr>
          <p:nvPr/>
        </p:nvPicPr>
        <p:blipFill>
          <a:blip r:embed="rId2"/>
          <a:stretch>
            <a:fillRect/>
          </a:stretch>
        </p:blipFill>
        <p:spPr>
          <a:xfrm>
            <a:off x="1468315" y="202224"/>
            <a:ext cx="10118847" cy="6400800"/>
          </a:xfrm>
          <a:prstGeom prst="rect">
            <a:avLst/>
          </a:prstGeom>
        </p:spPr>
      </p:pic>
      <p:sp>
        <p:nvSpPr>
          <p:cNvPr id="8" name="Rectangle: Rounded Corners 7">
            <a:extLst>
              <a:ext uri="{FF2B5EF4-FFF2-40B4-BE49-F238E27FC236}">
                <a16:creationId xmlns:a16="http://schemas.microsoft.com/office/drawing/2014/main" id="{266D47E7-1131-42A1-AC80-A37806F8D5EB}"/>
              </a:ext>
            </a:extLst>
          </p:cNvPr>
          <p:cNvSpPr/>
          <p:nvPr/>
        </p:nvSpPr>
        <p:spPr>
          <a:xfrm>
            <a:off x="8247185" y="1354016"/>
            <a:ext cx="2813538" cy="15122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31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3" name="Picture 2">
            <a:extLst>
              <a:ext uri="{FF2B5EF4-FFF2-40B4-BE49-F238E27FC236}">
                <a16:creationId xmlns:a16="http://schemas.microsoft.com/office/drawing/2014/main" id="{95F9CDA4-9032-4886-AFD6-821172124CC9}"/>
              </a:ext>
            </a:extLst>
          </p:cNvPr>
          <p:cNvPicPr>
            <a:picLocks noChangeAspect="1"/>
          </p:cNvPicPr>
          <p:nvPr/>
        </p:nvPicPr>
        <p:blipFill>
          <a:blip r:embed="rId2"/>
          <a:stretch>
            <a:fillRect/>
          </a:stretch>
        </p:blipFill>
        <p:spPr>
          <a:xfrm>
            <a:off x="1778151" y="272562"/>
            <a:ext cx="9555134" cy="6295292"/>
          </a:xfrm>
          <a:prstGeom prst="rect">
            <a:avLst/>
          </a:prstGeom>
        </p:spPr>
      </p:pic>
    </p:spTree>
    <p:extLst>
      <p:ext uri="{BB962C8B-B14F-4D97-AF65-F5344CB8AC3E}">
        <p14:creationId xmlns:p14="http://schemas.microsoft.com/office/powerpoint/2010/main" val="73384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grpSp>
        <p:nvGrpSpPr>
          <p:cNvPr id="3" name="Group 2">
            <a:extLst>
              <a:ext uri="{FF2B5EF4-FFF2-40B4-BE49-F238E27FC236}">
                <a16:creationId xmlns:a16="http://schemas.microsoft.com/office/drawing/2014/main" id="{6F2087D2-71F7-4D3A-912D-21AEA78BFEEB}"/>
              </a:ext>
            </a:extLst>
          </p:cNvPr>
          <p:cNvGrpSpPr/>
          <p:nvPr/>
        </p:nvGrpSpPr>
        <p:grpSpPr>
          <a:xfrm>
            <a:off x="1396618" y="184638"/>
            <a:ext cx="10229629" cy="6488724"/>
            <a:chOff x="1036134" y="0"/>
            <a:chExt cx="10229629" cy="6858000"/>
          </a:xfrm>
        </p:grpSpPr>
        <p:pic>
          <p:nvPicPr>
            <p:cNvPr id="5" name="Picture 4">
              <a:extLst>
                <a:ext uri="{FF2B5EF4-FFF2-40B4-BE49-F238E27FC236}">
                  <a16:creationId xmlns:a16="http://schemas.microsoft.com/office/drawing/2014/main" id="{18912235-5C79-4105-81E8-617C42F23B55}"/>
                </a:ext>
              </a:extLst>
            </p:cNvPr>
            <p:cNvPicPr>
              <a:picLocks noChangeAspect="1"/>
            </p:cNvPicPr>
            <p:nvPr/>
          </p:nvPicPr>
          <p:blipFill>
            <a:blip r:embed="rId2"/>
            <a:stretch>
              <a:fillRect/>
            </a:stretch>
          </p:blipFill>
          <p:spPr>
            <a:xfrm>
              <a:off x="1036134" y="0"/>
              <a:ext cx="10119732" cy="6858000"/>
            </a:xfrm>
            <a:prstGeom prst="rect">
              <a:avLst/>
            </a:prstGeom>
          </p:spPr>
        </p:pic>
        <p:sp>
          <p:nvSpPr>
            <p:cNvPr id="6" name="Rectangle: Rounded Corners 5">
              <a:extLst>
                <a:ext uri="{FF2B5EF4-FFF2-40B4-BE49-F238E27FC236}">
                  <a16:creationId xmlns:a16="http://schemas.microsoft.com/office/drawing/2014/main" id="{4B13B721-B407-4B64-98CD-D0CE446848BB}"/>
                </a:ext>
              </a:extLst>
            </p:cNvPr>
            <p:cNvSpPr/>
            <p:nvPr/>
          </p:nvSpPr>
          <p:spPr>
            <a:xfrm>
              <a:off x="7705817" y="2663301"/>
              <a:ext cx="3559946" cy="765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23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grpSp>
        <p:nvGrpSpPr>
          <p:cNvPr id="3" name="Group 2">
            <a:extLst>
              <a:ext uri="{FF2B5EF4-FFF2-40B4-BE49-F238E27FC236}">
                <a16:creationId xmlns:a16="http://schemas.microsoft.com/office/drawing/2014/main" id="{C336EA92-306B-4AB3-8CAB-D8565010D85B}"/>
              </a:ext>
            </a:extLst>
          </p:cNvPr>
          <p:cNvGrpSpPr/>
          <p:nvPr/>
        </p:nvGrpSpPr>
        <p:grpSpPr>
          <a:xfrm>
            <a:off x="1780399" y="219808"/>
            <a:ext cx="9385832" cy="6400800"/>
            <a:chOff x="1780399" y="0"/>
            <a:chExt cx="8631202" cy="6858000"/>
          </a:xfrm>
        </p:grpSpPr>
        <p:pic>
          <p:nvPicPr>
            <p:cNvPr id="5" name="Picture 4">
              <a:extLst>
                <a:ext uri="{FF2B5EF4-FFF2-40B4-BE49-F238E27FC236}">
                  <a16:creationId xmlns:a16="http://schemas.microsoft.com/office/drawing/2014/main" id="{19C5B54A-C435-4B97-88DB-0AAEF0753A98}"/>
                </a:ext>
              </a:extLst>
            </p:cNvPr>
            <p:cNvPicPr>
              <a:picLocks noChangeAspect="1"/>
            </p:cNvPicPr>
            <p:nvPr/>
          </p:nvPicPr>
          <p:blipFill>
            <a:blip r:embed="rId2"/>
            <a:stretch>
              <a:fillRect/>
            </a:stretch>
          </p:blipFill>
          <p:spPr>
            <a:xfrm>
              <a:off x="1780399" y="0"/>
              <a:ext cx="8631202" cy="6858000"/>
            </a:xfrm>
            <a:prstGeom prst="rect">
              <a:avLst/>
            </a:prstGeom>
          </p:spPr>
        </p:pic>
        <p:sp>
          <p:nvSpPr>
            <p:cNvPr id="6" name="Rectangle: Rounded Corners 5">
              <a:extLst>
                <a:ext uri="{FF2B5EF4-FFF2-40B4-BE49-F238E27FC236}">
                  <a16:creationId xmlns:a16="http://schemas.microsoft.com/office/drawing/2014/main" id="{A0091947-9AAF-47AF-8498-F3A3ACD564CE}"/>
                </a:ext>
              </a:extLst>
            </p:cNvPr>
            <p:cNvSpPr/>
            <p:nvPr/>
          </p:nvSpPr>
          <p:spPr>
            <a:xfrm>
              <a:off x="5726097" y="3429000"/>
              <a:ext cx="1970843" cy="3528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3064F79-B707-4751-8164-7F6BDD08AE5E}"/>
                </a:ext>
              </a:extLst>
            </p:cNvPr>
            <p:cNvSpPr/>
            <p:nvPr/>
          </p:nvSpPr>
          <p:spPr>
            <a:xfrm>
              <a:off x="7749252" y="3429000"/>
              <a:ext cx="870012" cy="470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382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grpSp>
        <p:nvGrpSpPr>
          <p:cNvPr id="5" name="Group 4">
            <a:extLst>
              <a:ext uri="{FF2B5EF4-FFF2-40B4-BE49-F238E27FC236}">
                <a16:creationId xmlns:a16="http://schemas.microsoft.com/office/drawing/2014/main" id="{029A3620-262F-47F5-BDAD-78CFD4EC0B4A}"/>
              </a:ext>
            </a:extLst>
          </p:cNvPr>
          <p:cNvGrpSpPr/>
          <p:nvPr/>
        </p:nvGrpSpPr>
        <p:grpSpPr>
          <a:xfrm>
            <a:off x="1768253" y="237392"/>
            <a:ext cx="9345223" cy="6418385"/>
            <a:chOff x="1768254" y="0"/>
            <a:chExt cx="8655492" cy="6858000"/>
          </a:xfrm>
        </p:grpSpPr>
        <p:pic>
          <p:nvPicPr>
            <p:cNvPr id="6" name="Picture 5">
              <a:extLst>
                <a:ext uri="{FF2B5EF4-FFF2-40B4-BE49-F238E27FC236}">
                  <a16:creationId xmlns:a16="http://schemas.microsoft.com/office/drawing/2014/main" id="{3CB3FC1B-B18D-4E1B-B896-ED612DB347C7}"/>
                </a:ext>
              </a:extLst>
            </p:cNvPr>
            <p:cNvPicPr>
              <a:picLocks noChangeAspect="1"/>
            </p:cNvPicPr>
            <p:nvPr/>
          </p:nvPicPr>
          <p:blipFill>
            <a:blip r:embed="rId2"/>
            <a:stretch>
              <a:fillRect/>
            </a:stretch>
          </p:blipFill>
          <p:spPr>
            <a:xfrm>
              <a:off x="1768254" y="0"/>
              <a:ext cx="8655492" cy="6858000"/>
            </a:xfrm>
            <a:prstGeom prst="rect">
              <a:avLst/>
            </a:prstGeom>
          </p:spPr>
        </p:pic>
        <p:grpSp>
          <p:nvGrpSpPr>
            <p:cNvPr id="7" name="Group 6">
              <a:extLst>
                <a:ext uri="{FF2B5EF4-FFF2-40B4-BE49-F238E27FC236}">
                  <a16:creationId xmlns:a16="http://schemas.microsoft.com/office/drawing/2014/main" id="{0C8715A2-5372-46BC-A3B7-6477590EDB79}"/>
                </a:ext>
              </a:extLst>
            </p:cNvPr>
            <p:cNvGrpSpPr/>
            <p:nvPr/>
          </p:nvGrpSpPr>
          <p:grpSpPr>
            <a:xfrm>
              <a:off x="3790764" y="4048217"/>
              <a:ext cx="4270159" cy="1965294"/>
              <a:chOff x="3790764" y="4048217"/>
              <a:chExt cx="4270159" cy="1965294"/>
            </a:xfrm>
          </p:grpSpPr>
          <p:sp>
            <p:nvSpPr>
              <p:cNvPr id="8" name="Rectangle: Rounded Corners 7">
                <a:extLst>
                  <a:ext uri="{FF2B5EF4-FFF2-40B4-BE49-F238E27FC236}">
                    <a16:creationId xmlns:a16="http://schemas.microsoft.com/office/drawing/2014/main" id="{82BE16B9-2668-491E-B10B-FF3ADE870A8E}"/>
                  </a:ext>
                </a:extLst>
              </p:cNvPr>
              <p:cNvSpPr/>
              <p:nvPr/>
            </p:nvSpPr>
            <p:spPr>
              <a:xfrm>
                <a:off x="3790764" y="4048217"/>
                <a:ext cx="4270159" cy="7102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A3428A1-9CF1-4A0E-8F5B-131E0A7811FD}"/>
                  </a:ext>
                </a:extLst>
              </p:cNvPr>
              <p:cNvSpPr/>
              <p:nvPr/>
            </p:nvSpPr>
            <p:spPr>
              <a:xfrm>
                <a:off x="6187736" y="5602919"/>
                <a:ext cx="435006" cy="410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6118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grpSp>
        <p:nvGrpSpPr>
          <p:cNvPr id="3" name="Group 2">
            <a:extLst>
              <a:ext uri="{FF2B5EF4-FFF2-40B4-BE49-F238E27FC236}">
                <a16:creationId xmlns:a16="http://schemas.microsoft.com/office/drawing/2014/main" id="{A272771E-2D3E-4569-A97C-9FF7A8636790}"/>
              </a:ext>
            </a:extLst>
          </p:cNvPr>
          <p:cNvGrpSpPr/>
          <p:nvPr/>
        </p:nvGrpSpPr>
        <p:grpSpPr>
          <a:xfrm>
            <a:off x="2108005" y="175846"/>
            <a:ext cx="9058226" cy="6453554"/>
            <a:chOff x="2108005" y="0"/>
            <a:chExt cx="8156928" cy="6858000"/>
          </a:xfrm>
        </p:grpSpPr>
        <p:pic>
          <p:nvPicPr>
            <p:cNvPr id="5" name="Picture 4">
              <a:extLst>
                <a:ext uri="{FF2B5EF4-FFF2-40B4-BE49-F238E27FC236}">
                  <a16:creationId xmlns:a16="http://schemas.microsoft.com/office/drawing/2014/main" id="{1B1E8AAE-42AB-48CC-B547-A4AC46AE3348}"/>
                </a:ext>
              </a:extLst>
            </p:cNvPr>
            <p:cNvPicPr>
              <a:picLocks noChangeAspect="1"/>
            </p:cNvPicPr>
            <p:nvPr/>
          </p:nvPicPr>
          <p:blipFill>
            <a:blip r:embed="rId2"/>
            <a:stretch>
              <a:fillRect/>
            </a:stretch>
          </p:blipFill>
          <p:spPr>
            <a:xfrm>
              <a:off x="2108005" y="0"/>
              <a:ext cx="7975989" cy="6858000"/>
            </a:xfrm>
            <a:prstGeom prst="rect">
              <a:avLst/>
            </a:prstGeom>
          </p:spPr>
        </p:pic>
        <p:sp>
          <p:nvSpPr>
            <p:cNvPr id="6" name="Rectangle: Rounded Corners 5">
              <a:extLst>
                <a:ext uri="{FF2B5EF4-FFF2-40B4-BE49-F238E27FC236}">
                  <a16:creationId xmlns:a16="http://schemas.microsoft.com/office/drawing/2014/main" id="{94AE84BF-C78D-4281-B501-2ADB7CF7546D}"/>
                </a:ext>
              </a:extLst>
            </p:cNvPr>
            <p:cNvSpPr/>
            <p:nvPr/>
          </p:nvSpPr>
          <p:spPr>
            <a:xfrm>
              <a:off x="3773010" y="2246050"/>
              <a:ext cx="6491923" cy="40659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D2C0C3C3-1275-4824-A3E4-F815A7BDD7D4}"/>
              </a:ext>
            </a:extLst>
          </p:cNvPr>
          <p:cNvSpPr/>
          <p:nvPr/>
        </p:nvSpPr>
        <p:spPr>
          <a:xfrm>
            <a:off x="3956984" y="4397492"/>
            <a:ext cx="6671558"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we will </a:t>
            </a:r>
            <a:r>
              <a:rPr lang="en-US" b="1" dirty="0">
                <a:solidFill>
                  <a:srgbClr val="FF0000"/>
                </a:solidFill>
              </a:rPr>
              <a:t>NOT</a:t>
            </a:r>
            <a:r>
              <a:rPr lang="en-US" dirty="0"/>
              <a:t> cover</a:t>
            </a:r>
          </a:p>
        </p:txBody>
      </p:sp>
      <p:sp>
        <p:nvSpPr>
          <p:cNvPr id="3" name="Content Placeholder 2"/>
          <p:cNvSpPr>
            <a:spLocks noGrp="1"/>
          </p:cNvSpPr>
          <p:nvPr>
            <p:ph idx="1"/>
          </p:nvPr>
        </p:nvSpPr>
        <p:spPr>
          <a:xfrm>
            <a:off x="680321" y="2336873"/>
            <a:ext cx="6792923" cy="3694650"/>
          </a:xfrm>
        </p:spPr>
        <p:txBody>
          <a:bodyPr>
            <a:normAutofit/>
          </a:bodyPr>
          <a:lstStyle/>
          <a:p>
            <a:r>
              <a:rPr lang="en-US" dirty="0">
                <a:solidFill>
                  <a:schemeClr val="accent1">
                    <a:lumMod val="50000"/>
                  </a:schemeClr>
                </a:solidFill>
              </a:rPr>
              <a:t>Reasons why you are denied</a:t>
            </a:r>
          </a:p>
          <a:p>
            <a:r>
              <a:rPr lang="en-US" dirty="0">
                <a:solidFill>
                  <a:schemeClr val="accent1">
                    <a:lumMod val="50000"/>
                  </a:schemeClr>
                </a:solidFill>
              </a:rPr>
              <a:t>Specific questions related to your situation</a:t>
            </a:r>
          </a:p>
          <a:p>
            <a:r>
              <a:rPr lang="en-US" dirty="0">
                <a:solidFill>
                  <a:schemeClr val="accent1">
                    <a:lumMod val="50000"/>
                  </a:schemeClr>
                </a:solidFill>
              </a:rPr>
              <a:t>How to appeal</a:t>
            </a:r>
          </a:p>
          <a:p>
            <a:r>
              <a:rPr lang="en-US" dirty="0">
                <a:solidFill>
                  <a:schemeClr val="accent1">
                    <a:lumMod val="50000"/>
                  </a:schemeClr>
                </a:solidFill>
              </a:rPr>
              <a:t>Fixing a claim</a:t>
            </a:r>
          </a:p>
          <a:p>
            <a:r>
              <a:rPr lang="en-US" dirty="0">
                <a:solidFill>
                  <a:schemeClr val="accent1">
                    <a:lumMod val="50000"/>
                  </a:schemeClr>
                </a:solidFill>
              </a:rPr>
              <a:t>Accessing this PowerPoint presentation online at </a:t>
            </a:r>
            <a:r>
              <a:rPr lang="en-US" dirty="0">
                <a:solidFill>
                  <a:schemeClr val="accent1">
                    <a:lumMod val="50000"/>
                  </a:schemeClr>
                </a:solidFill>
                <a:hlinkClick r:id="rId2"/>
              </a:rPr>
              <a:t>https://esd.wa.gov/newsroom/introduction-to-unemployment-insurance-public-webinar</a:t>
            </a:r>
            <a:endParaRPr lang="en-US" dirty="0">
              <a:solidFill>
                <a:schemeClr val="accent1">
                  <a:lumMod val="50000"/>
                </a:schemeClr>
              </a:solidFill>
              <a:highlight>
                <a:srgbClr val="FFFF00"/>
              </a:highlight>
            </a:endParaRP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7" name="Picture 6">
            <a:extLst>
              <a:ext uri="{FF2B5EF4-FFF2-40B4-BE49-F238E27FC236}">
                <a16:creationId xmlns:a16="http://schemas.microsoft.com/office/drawing/2014/main" id="{DA460D4E-77CD-4ECA-B2CC-3FA2846A4F1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00645" y="2416004"/>
            <a:ext cx="3017642" cy="3017642"/>
          </a:xfrm>
          <a:prstGeom prst="rect">
            <a:avLst/>
          </a:prstGeom>
        </p:spPr>
      </p:pic>
    </p:spTree>
    <p:extLst>
      <p:ext uri="{BB962C8B-B14F-4D97-AF65-F5344CB8AC3E}">
        <p14:creationId xmlns:p14="http://schemas.microsoft.com/office/powerpoint/2010/main" val="88923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grpSp>
        <p:nvGrpSpPr>
          <p:cNvPr id="3" name="Group 2">
            <a:extLst>
              <a:ext uri="{FF2B5EF4-FFF2-40B4-BE49-F238E27FC236}">
                <a16:creationId xmlns:a16="http://schemas.microsoft.com/office/drawing/2014/main" id="{EBCAF852-0E1C-4BAA-826F-A7AEAE4A4C76}"/>
              </a:ext>
            </a:extLst>
          </p:cNvPr>
          <p:cNvGrpSpPr/>
          <p:nvPr/>
        </p:nvGrpSpPr>
        <p:grpSpPr>
          <a:xfrm>
            <a:off x="1871408" y="184638"/>
            <a:ext cx="9356369" cy="6409593"/>
            <a:chOff x="1871408" y="0"/>
            <a:chExt cx="8449183" cy="6858000"/>
          </a:xfrm>
        </p:grpSpPr>
        <p:pic>
          <p:nvPicPr>
            <p:cNvPr id="5" name="Picture 4">
              <a:extLst>
                <a:ext uri="{FF2B5EF4-FFF2-40B4-BE49-F238E27FC236}">
                  <a16:creationId xmlns:a16="http://schemas.microsoft.com/office/drawing/2014/main" id="{399C03BE-C3AE-44ED-AD69-9DE63A2F846B}"/>
                </a:ext>
              </a:extLst>
            </p:cNvPr>
            <p:cNvPicPr>
              <a:picLocks noChangeAspect="1"/>
            </p:cNvPicPr>
            <p:nvPr/>
          </p:nvPicPr>
          <p:blipFill>
            <a:blip r:embed="rId2"/>
            <a:stretch>
              <a:fillRect/>
            </a:stretch>
          </p:blipFill>
          <p:spPr>
            <a:xfrm>
              <a:off x="1871408" y="0"/>
              <a:ext cx="8449183" cy="6858000"/>
            </a:xfrm>
            <a:prstGeom prst="rect">
              <a:avLst/>
            </a:prstGeom>
          </p:spPr>
        </p:pic>
        <p:sp>
          <p:nvSpPr>
            <p:cNvPr id="6" name="Rectangle: Rounded Corners 5">
              <a:extLst>
                <a:ext uri="{FF2B5EF4-FFF2-40B4-BE49-F238E27FC236}">
                  <a16:creationId xmlns:a16="http://schemas.microsoft.com/office/drawing/2014/main" id="{BB5DFC6A-8EF1-46C1-8C89-B2727E377DD1}"/>
                </a:ext>
              </a:extLst>
            </p:cNvPr>
            <p:cNvSpPr/>
            <p:nvPr/>
          </p:nvSpPr>
          <p:spPr>
            <a:xfrm>
              <a:off x="7892249" y="2610035"/>
              <a:ext cx="2192784" cy="36487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746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grpSp>
        <p:nvGrpSpPr>
          <p:cNvPr id="3" name="Group 2">
            <a:extLst>
              <a:ext uri="{FF2B5EF4-FFF2-40B4-BE49-F238E27FC236}">
                <a16:creationId xmlns:a16="http://schemas.microsoft.com/office/drawing/2014/main" id="{BB26379C-DDC3-4BE5-87BF-2ED8AAA2C6E6}"/>
              </a:ext>
            </a:extLst>
          </p:cNvPr>
          <p:cNvGrpSpPr/>
          <p:nvPr/>
        </p:nvGrpSpPr>
        <p:grpSpPr>
          <a:xfrm>
            <a:off x="1746325" y="158262"/>
            <a:ext cx="9542997" cy="6453553"/>
            <a:chOff x="1746326" y="0"/>
            <a:chExt cx="8699348" cy="6858000"/>
          </a:xfrm>
        </p:grpSpPr>
        <p:pic>
          <p:nvPicPr>
            <p:cNvPr id="5" name="Picture 4">
              <a:extLst>
                <a:ext uri="{FF2B5EF4-FFF2-40B4-BE49-F238E27FC236}">
                  <a16:creationId xmlns:a16="http://schemas.microsoft.com/office/drawing/2014/main" id="{45972CCD-252D-43C5-AEFD-CC1E2AFA112F}"/>
                </a:ext>
              </a:extLst>
            </p:cNvPr>
            <p:cNvPicPr>
              <a:picLocks noChangeAspect="1"/>
            </p:cNvPicPr>
            <p:nvPr/>
          </p:nvPicPr>
          <p:blipFill>
            <a:blip r:embed="rId2"/>
            <a:stretch>
              <a:fillRect/>
            </a:stretch>
          </p:blipFill>
          <p:spPr>
            <a:xfrm>
              <a:off x="1746326" y="0"/>
              <a:ext cx="8699348" cy="6858000"/>
            </a:xfrm>
            <a:prstGeom prst="rect">
              <a:avLst/>
            </a:prstGeom>
          </p:spPr>
        </p:pic>
        <p:sp>
          <p:nvSpPr>
            <p:cNvPr id="6" name="Rectangle: Rounded Corners 5">
              <a:extLst>
                <a:ext uri="{FF2B5EF4-FFF2-40B4-BE49-F238E27FC236}">
                  <a16:creationId xmlns:a16="http://schemas.microsoft.com/office/drawing/2014/main" id="{40B2DB3D-F88C-41DB-B7AE-25B27B82B98C}"/>
                </a:ext>
              </a:extLst>
            </p:cNvPr>
            <p:cNvSpPr/>
            <p:nvPr/>
          </p:nvSpPr>
          <p:spPr>
            <a:xfrm>
              <a:off x="8291744" y="2476872"/>
              <a:ext cx="1056442" cy="5237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F0D91F3-19AC-4412-9DF6-871EC2A3988F}"/>
              </a:ext>
            </a:extLst>
          </p:cNvPr>
          <p:cNvSpPr txBox="1"/>
          <p:nvPr/>
        </p:nvSpPr>
        <p:spPr>
          <a:xfrm>
            <a:off x="6312875" y="4712678"/>
            <a:ext cx="4615962" cy="923330"/>
          </a:xfrm>
          <a:prstGeom prst="rect">
            <a:avLst/>
          </a:prstGeom>
          <a:noFill/>
          <a:ln w="38100">
            <a:solidFill>
              <a:srgbClr val="FF0000"/>
            </a:solidFill>
          </a:ln>
        </p:spPr>
        <p:txBody>
          <a:bodyPr wrap="square" rtlCol="0">
            <a:spAutoFit/>
          </a:bodyPr>
          <a:lstStyle/>
          <a:p>
            <a:r>
              <a:rPr lang="en-US" dirty="0">
                <a:solidFill>
                  <a:schemeClr val="bg1"/>
                </a:solidFill>
              </a:rPr>
              <a:t>If you only had self employment, choose “no”.</a:t>
            </a:r>
          </a:p>
          <a:p>
            <a:r>
              <a:rPr lang="en-US" dirty="0">
                <a:solidFill>
                  <a:schemeClr val="bg1"/>
                </a:solidFill>
              </a:rPr>
              <a:t>If you had both, enter your employer here and your self employment later.</a:t>
            </a:r>
          </a:p>
        </p:txBody>
      </p:sp>
    </p:spTree>
    <p:extLst>
      <p:ext uri="{BB962C8B-B14F-4D97-AF65-F5344CB8AC3E}">
        <p14:creationId xmlns:p14="http://schemas.microsoft.com/office/powerpoint/2010/main" val="237685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3" name="Group 2">
            <a:extLst>
              <a:ext uri="{FF2B5EF4-FFF2-40B4-BE49-F238E27FC236}">
                <a16:creationId xmlns:a16="http://schemas.microsoft.com/office/drawing/2014/main" id="{3C31DCC1-2398-4075-BB55-EECC75C1D8AC}"/>
              </a:ext>
            </a:extLst>
          </p:cNvPr>
          <p:cNvGrpSpPr/>
          <p:nvPr/>
        </p:nvGrpSpPr>
        <p:grpSpPr>
          <a:xfrm>
            <a:off x="1754771" y="175846"/>
            <a:ext cx="9464213" cy="6479931"/>
            <a:chOff x="1754772" y="0"/>
            <a:chExt cx="8682456" cy="6858000"/>
          </a:xfrm>
        </p:grpSpPr>
        <p:pic>
          <p:nvPicPr>
            <p:cNvPr id="5" name="Picture 4">
              <a:extLst>
                <a:ext uri="{FF2B5EF4-FFF2-40B4-BE49-F238E27FC236}">
                  <a16:creationId xmlns:a16="http://schemas.microsoft.com/office/drawing/2014/main" id="{BAD00ADA-3C92-4C45-9BEC-3EFB2D9D142F}"/>
                </a:ext>
              </a:extLst>
            </p:cNvPr>
            <p:cNvPicPr>
              <a:picLocks noChangeAspect="1"/>
            </p:cNvPicPr>
            <p:nvPr/>
          </p:nvPicPr>
          <p:blipFill>
            <a:blip r:embed="rId2"/>
            <a:stretch>
              <a:fillRect/>
            </a:stretch>
          </p:blipFill>
          <p:spPr>
            <a:xfrm>
              <a:off x="1754772" y="0"/>
              <a:ext cx="8682456" cy="6858000"/>
            </a:xfrm>
            <a:prstGeom prst="rect">
              <a:avLst/>
            </a:prstGeom>
          </p:spPr>
        </p:pic>
        <p:sp>
          <p:nvSpPr>
            <p:cNvPr id="6" name="Rectangle: Rounded Corners 5">
              <a:extLst>
                <a:ext uri="{FF2B5EF4-FFF2-40B4-BE49-F238E27FC236}">
                  <a16:creationId xmlns:a16="http://schemas.microsoft.com/office/drawing/2014/main" id="{F47511BB-11CD-4A8B-99C5-AEF4BD66E4AA}"/>
                </a:ext>
              </a:extLst>
            </p:cNvPr>
            <p:cNvSpPr/>
            <p:nvPr/>
          </p:nvSpPr>
          <p:spPr>
            <a:xfrm>
              <a:off x="5734975" y="2743200"/>
              <a:ext cx="2618912"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429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5" name="Picture 4">
            <a:extLst>
              <a:ext uri="{FF2B5EF4-FFF2-40B4-BE49-F238E27FC236}">
                <a16:creationId xmlns:a16="http://schemas.microsoft.com/office/drawing/2014/main" id="{64877BF8-1AAA-4F3D-8EEB-20550C58B01E}"/>
              </a:ext>
            </a:extLst>
          </p:cNvPr>
          <p:cNvPicPr>
            <a:picLocks noChangeAspect="1"/>
          </p:cNvPicPr>
          <p:nvPr/>
        </p:nvPicPr>
        <p:blipFill>
          <a:blip r:embed="rId2"/>
          <a:stretch>
            <a:fillRect/>
          </a:stretch>
        </p:blipFill>
        <p:spPr>
          <a:xfrm>
            <a:off x="1790565" y="211015"/>
            <a:ext cx="9349289" cy="6400800"/>
          </a:xfrm>
          <a:prstGeom prst="rect">
            <a:avLst/>
          </a:prstGeom>
        </p:spPr>
      </p:pic>
      <p:sp>
        <p:nvSpPr>
          <p:cNvPr id="6" name="Rectangle: Rounded Corners 5">
            <a:extLst>
              <a:ext uri="{FF2B5EF4-FFF2-40B4-BE49-F238E27FC236}">
                <a16:creationId xmlns:a16="http://schemas.microsoft.com/office/drawing/2014/main" id="{F3D0895C-E95B-4D2B-A5D7-54559D604DB8}"/>
              </a:ext>
            </a:extLst>
          </p:cNvPr>
          <p:cNvSpPr/>
          <p:nvPr/>
        </p:nvSpPr>
        <p:spPr>
          <a:xfrm>
            <a:off x="9475782" y="5464228"/>
            <a:ext cx="1024942" cy="530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F7D3275-AE82-41DF-B484-7B795DEF7EE8}"/>
              </a:ext>
            </a:extLst>
          </p:cNvPr>
          <p:cNvSpPr/>
          <p:nvPr/>
        </p:nvSpPr>
        <p:spPr>
          <a:xfrm>
            <a:off x="4845166" y="1802423"/>
            <a:ext cx="3780087" cy="11166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624CD10-8B2B-4104-A63B-295947799637}"/>
              </a:ext>
            </a:extLst>
          </p:cNvPr>
          <p:cNvSpPr/>
          <p:nvPr/>
        </p:nvSpPr>
        <p:spPr>
          <a:xfrm>
            <a:off x="1790565" y="2751992"/>
            <a:ext cx="2827588" cy="501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4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8" name="Picture 7">
            <a:extLst>
              <a:ext uri="{FF2B5EF4-FFF2-40B4-BE49-F238E27FC236}">
                <a16:creationId xmlns:a16="http://schemas.microsoft.com/office/drawing/2014/main" id="{7F1DFC34-6ADA-4F54-A3EE-478565E7EE31}"/>
              </a:ext>
            </a:extLst>
          </p:cNvPr>
          <p:cNvPicPr>
            <a:picLocks noChangeAspect="1"/>
          </p:cNvPicPr>
          <p:nvPr/>
        </p:nvPicPr>
        <p:blipFill>
          <a:blip r:embed="rId2"/>
          <a:stretch>
            <a:fillRect/>
          </a:stretch>
        </p:blipFill>
        <p:spPr>
          <a:xfrm>
            <a:off x="1329267" y="211014"/>
            <a:ext cx="10276579" cy="6268917"/>
          </a:xfrm>
          <a:prstGeom prst="rect">
            <a:avLst/>
          </a:prstGeom>
        </p:spPr>
      </p:pic>
    </p:spTree>
    <p:extLst>
      <p:ext uri="{BB962C8B-B14F-4D97-AF65-F5344CB8AC3E}">
        <p14:creationId xmlns:p14="http://schemas.microsoft.com/office/powerpoint/2010/main" val="360679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grpSp>
        <p:nvGrpSpPr>
          <p:cNvPr id="3" name="Group 2">
            <a:extLst>
              <a:ext uri="{FF2B5EF4-FFF2-40B4-BE49-F238E27FC236}">
                <a16:creationId xmlns:a16="http://schemas.microsoft.com/office/drawing/2014/main" id="{16B2C943-0B95-4F6A-B321-71A8E404D618}"/>
              </a:ext>
            </a:extLst>
          </p:cNvPr>
          <p:cNvGrpSpPr/>
          <p:nvPr/>
        </p:nvGrpSpPr>
        <p:grpSpPr>
          <a:xfrm>
            <a:off x="387868" y="149470"/>
            <a:ext cx="11123811" cy="6506308"/>
            <a:chOff x="387868" y="149470"/>
            <a:chExt cx="11123811" cy="6506308"/>
          </a:xfrm>
        </p:grpSpPr>
        <p:pic>
          <p:nvPicPr>
            <p:cNvPr id="8" name="Picture 7">
              <a:extLst>
                <a:ext uri="{FF2B5EF4-FFF2-40B4-BE49-F238E27FC236}">
                  <a16:creationId xmlns:a16="http://schemas.microsoft.com/office/drawing/2014/main" id="{A1A8CC55-58A5-4377-BED1-19F42BAD0374}"/>
                </a:ext>
              </a:extLst>
            </p:cNvPr>
            <p:cNvPicPr>
              <a:picLocks noChangeAspect="1"/>
            </p:cNvPicPr>
            <p:nvPr/>
          </p:nvPicPr>
          <p:blipFill>
            <a:blip r:embed="rId2"/>
            <a:stretch>
              <a:fillRect/>
            </a:stretch>
          </p:blipFill>
          <p:spPr>
            <a:xfrm>
              <a:off x="1329267" y="149470"/>
              <a:ext cx="10182412" cy="6506308"/>
            </a:xfrm>
            <a:prstGeom prst="rect">
              <a:avLst/>
            </a:prstGeom>
          </p:spPr>
        </p:pic>
        <p:sp>
          <p:nvSpPr>
            <p:cNvPr id="11" name="Arrow: Left 10">
              <a:extLst>
                <a:ext uri="{FF2B5EF4-FFF2-40B4-BE49-F238E27FC236}">
                  <a16:creationId xmlns:a16="http://schemas.microsoft.com/office/drawing/2014/main" id="{CE958AB3-01B5-4B41-ABA9-C57201B518C4}"/>
                </a:ext>
              </a:extLst>
            </p:cNvPr>
            <p:cNvSpPr/>
            <p:nvPr/>
          </p:nvSpPr>
          <p:spPr>
            <a:xfrm rot="10800000">
              <a:off x="387868" y="3112476"/>
              <a:ext cx="1233853" cy="439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285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grpSp>
        <p:nvGrpSpPr>
          <p:cNvPr id="3" name="Group 2">
            <a:extLst>
              <a:ext uri="{FF2B5EF4-FFF2-40B4-BE49-F238E27FC236}">
                <a16:creationId xmlns:a16="http://schemas.microsoft.com/office/drawing/2014/main" id="{5535DDBB-3081-4D09-A4B2-9E904EA5D677}"/>
              </a:ext>
            </a:extLst>
          </p:cNvPr>
          <p:cNvGrpSpPr/>
          <p:nvPr/>
        </p:nvGrpSpPr>
        <p:grpSpPr>
          <a:xfrm>
            <a:off x="257640" y="202223"/>
            <a:ext cx="11254039" cy="6400800"/>
            <a:chOff x="257640" y="202223"/>
            <a:chExt cx="11254039" cy="6400800"/>
          </a:xfrm>
        </p:grpSpPr>
        <p:pic>
          <p:nvPicPr>
            <p:cNvPr id="8" name="Picture 7">
              <a:extLst>
                <a:ext uri="{FF2B5EF4-FFF2-40B4-BE49-F238E27FC236}">
                  <a16:creationId xmlns:a16="http://schemas.microsoft.com/office/drawing/2014/main" id="{6E3DD165-027A-4429-92BE-6ACB005321A3}"/>
                </a:ext>
              </a:extLst>
            </p:cNvPr>
            <p:cNvPicPr>
              <a:picLocks noChangeAspect="1"/>
            </p:cNvPicPr>
            <p:nvPr/>
          </p:nvPicPr>
          <p:blipFill>
            <a:blip r:embed="rId2"/>
            <a:stretch>
              <a:fillRect/>
            </a:stretch>
          </p:blipFill>
          <p:spPr>
            <a:xfrm>
              <a:off x="1186962" y="202223"/>
              <a:ext cx="10324717" cy="6400800"/>
            </a:xfrm>
            <a:prstGeom prst="rect">
              <a:avLst/>
            </a:prstGeom>
          </p:spPr>
        </p:pic>
        <p:sp>
          <p:nvSpPr>
            <p:cNvPr id="11" name="Arrow: Left 10">
              <a:extLst>
                <a:ext uri="{FF2B5EF4-FFF2-40B4-BE49-F238E27FC236}">
                  <a16:creationId xmlns:a16="http://schemas.microsoft.com/office/drawing/2014/main" id="{39D79DA9-3DEB-428F-9862-00CE0603F9A1}"/>
                </a:ext>
              </a:extLst>
            </p:cNvPr>
            <p:cNvSpPr/>
            <p:nvPr/>
          </p:nvSpPr>
          <p:spPr>
            <a:xfrm rot="10800000">
              <a:off x="257640" y="3490547"/>
              <a:ext cx="1233853" cy="439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602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grpSp>
        <p:nvGrpSpPr>
          <p:cNvPr id="6" name="Group 5">
            <a:extLst>
              <a:ext uri="{FF2B5EF4-FFF2-40B4-BE49-F238E27FC236}">
                <a16:creationId xmlns:a16="http://schemas.microsoft.com/office/drawing/2014/main" id="{AA7A00BA-309C-471F-9E10-DB233907377D}"/>
              </a:ext>
            </a:extLst>
          </p:cNvPr>
          <p:cNvGrpSpPr/>
          <p:nvPr/>
        </p:nvGrpSpPr>
        <p:grpSpPr>
          <a:xfrm>
            <a:off x="1329267" y="246185"/>
            <a:ext cx="10281708" cy="6312877"/>
            <a:chOff x="1329267" y="246185"/>
            <a:chExt cx="10281708" cy="6312877"/>
          </a:xfrm>
        </p:grpSpPr>
        <p:grpSp>
          <p:nvGrpSpPr>
            <p:cNvPr id="5" name="Group 4">
              <a:extLst>
                <a:ext uri="{FF2B5EF4-FFF2-40B4-BE49-F238E27FC236}">
                  <a16:creationId xmlns:a16="http://schemas.microsoft.com/office/drawing/2014/main" id="{55D14D37-59DA-48D0-BF6C-C44C5F349796}"/>
                </a:ext>
              </a:extLst>
            </p:cNvPr>
            <p:cNvGrpSpPr/>
            <p:nvPr/>
          </p:nvGrpSpPr>
          <p:grpSpPr>
            <a:xfrm>
              <a:off x="1329267" y="246185"/>
              <a:ext cx="10281708" cy="6312877"/>
              <a:chOff x="1329267" y="246185"/>
              <a:chExt cx="10281708" cy="6312877"/>
            </a:xfrm>
          </p:grpSpPr>
          <p:pic>
            <p:nvPicPr>
              <p:cNvPr id="12" name="Picture 11">
                <a:extLst>
                  <a:ext uri="{FF2B5EF4-FFF2-40B4-BE49-F238E27FC236}">
                    <a16:creationId xmlns:a16="http://schemas.microsoft.com/office/drawing/2014/main" id="{91BE1060-3BE0-4E72-B51A-59F972835E09}"/>
                  </a:ext>
                </a:extLst>
              </p:cNvPr>
              <p:cNvPicPr>
                <a:picLocks noChangeAspect="1"/>
              </p:cNvPicPr>
              <p:nvPr/>
            </p:nvPicPr>
            <p:blipFill>
              <a:blip r:embed="rId2"/>
              <a:stretch>
                <a:fillRect/>
              </a:stretch>
            </p:blipFill>
            <p:spPr>
              <a:xfrm>
                <a:off x="1329267" y="246185"/>
                <a:ext cx="10281708" cy="6312877"/>
              </a:xfrm>
              <a:prstGeom prst="rect">
                <a:avLst/>
              </a:prstGeom>
            </p:spPr>
          </p:pic>
          <p:sp>
            <p:nvSpPr>
              <p:cNvPr id="13" name="Rectangle: Rounded Corners 12">
                <a:extLst>
                  <a:ext uri="{FF2B5EF4-FFF2-40B4-BE49-F238E27FC236}">
                    <a16:creationId xmlns:a16="http://schemas.microsoft.com/office/drawing/2014/main" id="{051D6AA7-DB23-4F72-BDA8-67D3CFA48E65}"/>
                  </a:ext>
                </a:extLst>
              </p:cNvPr>
              <p:cNvSpPr/>
              <p:nvPr/>
            </p:nvSpPr>
            <p:spPr>
              <a:xfrm>
                <a:off x="6849207" y="2198077"/>
                <a:ext cx="4607169" cy="35257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Left Brace 13">
              <a:extLst>
                <a:ext uri="{FF2B5EF4-FFF2-40B4-BE49-F238E27FC236}">
                  <a16:creationId xmlns:a16="http://schemas.microsoft.com/office/drawing/2014/main" id="{73414092-934C-428D-B15F-5242D4CCE06D}"/>
                </a:ext>
              </a:extLst>
            </p:cNvPr>
            <p:cNvSpPr/>
            <p:nvPr/>
          </p:nvSpPr>
          <p:spPr>
            <a:xfrm>
              <a:off x="1478736" y="3877408"/>
              <a:ext cx="288518" cy="58908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41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a:extLst>
              <a:ext uri="{FF2B5EF4-FFF2-40B4-BE49-F238E27FC236}">
                <a16:creationId xmlns:a16="http://schemas.microsoft.com/office/drawing/2014/main" id="{4C9AA6CA-D4AA-4533-A1AE-8296E9297B4E}"/>
              </a:ext>
            </a:extLst>
          </p:cNvPr>
          <p:cNvPicPr>
            <a:picLocks noChangeAspect="1"/>
          </p:cNvPicPr>
          <p:nvPr/>
        </p:nvPicPr>
        <p:blipFill>
          <a:blip r:embed="rId2"/>
          <a:stretch>
            <a:fillRect/>
          </a:stretch>
        </p:blipFill>
        <p:spPr>
          <a:xfrm>
            <a:off x="1433146" y="175846"/>
            <a:ext cx="9710132" cy="6348046"/>
          </a:xfrm>
          <a:prstGeom prst="rect">
            <a:avLst/>
          </a:prstGeom>
        </p:spPr>
      </p:pic>
    </p:spTree>
    <p:extLst>
      <p:ext uri="{BB962C8B-B14F-4D97-AF65-F5344CB8AC3E}">
        <p14:creationId xmlns:p14="http://schemas.microsoft.com/office/powerpoint/2010/main" val="257012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pic>
        <p:nvPicPr>
          <p:cNvPr id="7" name="Picture 2">
            <a:extLst>
              <a:ext uri="{FF2B5EF4-FFF2-40B4-BE49-F238E27FC236}">
                <a16:creationId xmlns:a16="http://schemas.microsoft.com/office/drawing/2014/main" id="{C74487D7-6B2E-4A5A-8FCE-5C03E693F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266" y="193430"/>
            <a:ext cx="9953925" cy="6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37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need</a:t>
            </a:r>
          </a:p>
        </p:txBody>
      </p:sp>
      <p:sp>
        <p:nvSpPr>
          <p:cNvPr id="3" name="Content Placeholder 2"/>
          <p:cNvSpPr>
            <a:spLocks noGrp="1"/>
          </p:cNvSpPr>
          <p:nvPr>
            <p:ph idx="1"/>
          </p:nvPr>
        </p:nvSpPr>
        <p:spPr>
          <a:xfrm>
            <a:off x="1471630" y="2256131"/>
            <a:ext cx="6423864" cy="3386420"/>
          </a:xfrm>
        </p:spPr>
        <p:txBody>
          <a:bodyPr/>
          <a:lstStyle/>
          <a:p>
            <a:r>
              <a:rPr lang="en-US" dirty="0">
                <a:solidFill>
                  <a:schemeClr val="accent1">
                    <a:lumMod val="50000"/>
                  </a:schemeClr>
                </a:solidFill>
              </a:rPr>
              <a:t>Logged in and on the Internet, </a:t>
            </a:r>
            <a:r>
              <a:rPr lang="en-US" dirty="0">
                <a:solidFill>
                  <a:schemeClr val="accent1">
                    <a:lumMod val="50000"/>
                  </a:schemeClr>
                </a:solidFill>
                <a:hlinkClick r:id="rId2"/>
              </a:rPr>
              <a:t>www.esd.wa.gov</a:t>
            </a:r>
            <a:endParaRPr lang="en-US" dirty="0">
              <a:solidFill>
                <a:schemeClr val="accent1">
                  <a:lumMod val="50000"/>
                </a:schemeClr>
              </a:solidFill>
            </a:endParaRPr>
          </a:p>
          <a:p>
            <a:r>
              <a:rPr lang="en-US" dirty="0">
                <a:solidFill>
                  <a:schemeClr val="accent1">
                    <a:lumMod val="50000"/>
                  </a:schemeClr>
                </a:solidFill>
              </a:rPr>
              <a:t>Pen and paper</a:t>
            </a:r>
          </a:p>
          <a:p>
            <a:r>
              <a:rPr lang="en-US" dirty="0">
                <a:solidFill>
                  <a:schemeClr val="accent1">
                    <a:lumMod val="50000"/>
                  </a:schemeClr>
                </a:solidFill>
              </a:rPr>
              <a:t>SSN, address, Date of birth</a:t>
            </a:r>
          </a:p>
          <a:p>
            <a:r>
              <a:rPr lang="en-US" dirty="0">
                <a:solidFill>
                  <a:schemeClr val="accent1">
                    <a:lumMod val="50000"/>
                  </a:schemeClr>
                </a:solidFill>
              </a:rPr>
              <a:t>Employer names, addresses, and dates of employment for past 18 months</a:t>
            </a:r>
          </a:p>
          <a:p>
            <a:r>
              <a:rPr lang="en-US" dirty="0">
                <a:solidFill>
                  <a:schemeClr val="accent1">
                    <a:lumMod val="50000"/>
                  </a:schemeClr>
                </a:solidFill>
              </a:rPr>
              <a:t>Bank routing and account numbers – if you want to sign up for direct deposit today </a:t>
            </a:r>
          </a:p>
          <a:p>
            <a:endParaRPr lang="en-US" dirty="0">
              <a:solidFill>
                <a:schemeClr val="accent1">
                  <a:lumMod val="5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7" name="Picture 6">
            <a:extLst>
              <a:ext uri="{FF2B5EF4-FFF2-40B4-BE49-F238E27FC236}">
                <a16:creationId xmlns:a16="http://schemas.microsoft.com/office/drawing/2014/main" id="{52311A45-F181-4518-AB52-F8B0D73A4C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70276" y="2782148"/>
            <a:ext cx="3581017" cy="2860403"/>
          </a:xfrm>
          <a:prstGeom prst="rect">
            <a:avLst/>
          </a:prstGeom>
        </p:spPr>
      </p:pic>
    </p:spTree>
    <p:extLst>
      <p:ext uri="{BB962C8B-B14F-4D97-AF65-F5344CB8AC3E}">
        <p14:creationId xmlns:p14="http://schemas.microsoft.com/office/powerpoint/2010/main" val="1716828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grpSp>
        <p:nvGrpSpPr>
          <p:cNvPr id="2" name="Group 1">
            <a:extLst>
              <a:ext uri="{FF2B5EF4-FFF2-40B4-BE49-F238E27FC236}">
                <a16:creationId xmlns:a16="http://schemas.microsoft.com/office/drawing/2014/main" id="{E76B88E9-7063-4269-A0D4-6E3D4B882825}"/>
              </a:ext>
            </a:extLst>
          </p:cNvPr>
          <p:cNvGrpSpPr/>
          <p:nvPr/>
        </p:nvGrpSpPr>
        <p:grpSpPr>
          <a:xfrm>
            <a:off x="1329267" y="179996"/>
            <a:ext cx="9986433" cy="6047397"/>
            <a:chOff x="1329267" y="179996"/>
            <a:chExt cx="9986433" cy="6047397"/>
          </a:xfrm>
        </p:grpSpPr>
        <p:pic>
          <p:nvPicPr>
            <p:cNvPr id="5" name="Picture 4">
              <a:extLst>
                <a:ext uri="{FF2B5EF4-FFF2-40B4-BE49-F238E27FC236}">
                  <a16:creationId xmlns:a16="http://schemas.microsoft.com/office/drawing/2014/main" id="{729D04AF-E142-4B2D-BF93-5BEF3EE5681E}"/>
                </a:ext>
              </a:extLst>
            </p:cNvPr>
            <p:cNvPicPr>
              <a:picLocks noChangeAspect="1"/>
            </p:cNvPicPr>
            <p:nvPr/>
          </p:nvPicPr>
          <p:blipFill>
            <a:blip r:embed="rId2"/>
            <a:stretch>
              <a:fillRect/>
            </a:stretch>
          </p:blipFill>
          <p:spPr>
            <a:xfrm>
              <a:off x="1329267" y="179996"/>
              <a:ext cx="9986433" cy="6047397"/>
            </a:xfrm>
            <a:prstGeom prst="rect">
              <a:avLst/>
            </a:prstGeom>
          </p:spPr>
        </p:pic>
        <p:sp>
          <p:nvSpPr>
            <p:cNvPr id="6" name="Rectangle: Rounded Corners 5">
              <a:extLst>
                <a:ext uri="{FF2B5EF4-FFF2-40B4-BE49-F238E27FC236}">
                  <a16:creationId xmlns:a16="http://schemas.microsoft.com/office/drawing/2014/main" id="{CDF39A06-5567-4023-826F-3118D397C392}"/>
                </a:ext>
              </a:extLst>
            </p:cNvPr>
            <p:cNvSpPr/>
            <p:nvPr/>
          </p:nvSpPr>
          <p:spPr>
            <a:xfrm>
              <a:off x="8001321" y="2621438"/>
              <a:ext cx="2707709" cy="5108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2342821-61EC-4EBC-81CC-D1567A1CB606}"/>
                </a:ext>
              </a:extLst>
            </p:cNvPr>
            <p:cNvSpPr/>
            <p:nvPr/>
          </p:nvSpPr>
          <p:spPr>
            <a:xfrm>
              <a:off x="2550092" y="1865301"/>
              <a:ext cx="1749347" cy="21847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771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grpSp>
        <p:nvGrpSpPr>
          <p:cNvPr id="3" name="Group 2">
            <a:extLst>
              <a:ext uri="{FF2B5EF4-FFF2-40B4-BE49-F238E27FC236}">
                <a16:creationId xmlns:a16="http://schemas.microsoft.com/office/drawing/2014/main" id="{D74FEF57-AE8F-4912-8912-12A8C5BD9DAF}"/>
              </a:ext>
            </a:extLst>
          </p:cNvPr>
          <p:cNvGrpSpPr/>
          <p:nvPr/>
        </p:nvGrpSpPr>
        <p:grpSpPr>
          <a:xfrm>
            <a:off x="1818837" y="211014"/>
            <a:ext cx="9373771" cy="6365631"/>
            <a:chOff x="1818837" y="0"/>
            <a:chExt cx="8554325" cy="6858000"/>
          </a:xfrm>
        </p:grpSpPr>
        <p:pic>
          <p:nvPicPr>
            <p:cNvPr id="5" name="Picture 4">
              <a:extLst>
                <a:ext uri="{FF2B5EF4-FFF2-40B4-BE49-F238E27FC236}">
                  <a16:creationId xmlns:a16="http://schemas.microsoft.com/office/drawing/2014/main" id="{50704BB5-D761-4338-ACBB-ACF344F28F54}"/>
                </a:ext>
              </a:extLst>
            </p:cNvPr>
            <p:cNvPicPr>
              <a:picLocks noChangeAspect="1"/>
            </p:cNvPicPr>
            <p:nvPr/>
          </p:nvPicPr>
          <p:blipFill>
            <a:blip r:embed="rId2"/>
            <a:stretch>
              <a:fillRect/>
            </a:stretch>
          </p:blipFill>
          <p:spPr>
            <a:xfrm>
              <a:off x="1818837" y="0"/>
              <a:ext cx="8554325" cy="6858000"/>
            </a:xfrm>
            <a:prstGeom prst="rect">
              <a:avLst/>
            </a:prstGeom>
          </p:spPr>
        </p:pic>
        <p:sp>
          <p:nvSpPr>
            <p:cNvPr id="6" name="Rectangle: Rounded Corners 5">
              <a:extLst>
                <a:ext uri="{FF2B5EF4-FFF2-40B4-BE49-F238E27FC236}">
                  <a16:creationId xmlns:a16="http://schemas.microsoft.com/office/drawing/2014/main" id="{7A29FB04-0456-4BA1-8508-DE488157373A}"/>
                </a:ext>
              </a:extLst>
            </p:cNvPr>
            <p:cNvSpPr/>
            <p:nvPr/>
          </p:nvSpPr>
          <p:spPr>
            <a:xfrm>
              <a:off x="8078680" y="3089429"/>
              <a:ext cx="2024108" cy="5504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8097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5" name="Picture 4">
            <a:extLst>
              <a:ext uri="{FF2B5EF4-FFF2-40B4-BE49-F238E27FC236}">
                <a16:creationId xmlns:a16="http://schemas.microsoft.com/office/drawing/2014/main" id="{52235730-DE72-48ED-8364-AC24FD396E67}"/>
              </a:ext>
            </a:extLst>
          </p:cNvPr>
          <p:cNvPicPr>
            <a:picLocks noChangeAspect="1"/>
          </p:cNvPicPr>
          <p:nvPr/>
        </p:nvPicPr>
        <p:blipFill>
          <a:blip r:embed="rId2"/>
          <a:stretch>
            <a:fillRect/>
          </a:stretch>
        </p:blipFill>
        <p:spPr>
          <a:xfrm>
            <a:off x="1749610" y="219808"/>
            <a:ext cx="9504544" cy="6479930"/>
          </a:xfrm>
          <a:prstGeom prst="rect">
            <a:avLst/>
          </a:prstGeom>
        </p:spPr>
      </p:pic>
      <p:sp>
        <p:nvSpPr>
          <p:cNvPr id="6" name="Rectangle: Rounded Corners 5">
            <a:extLst>
              <a:ext uri="{FF2B5EF4-FFF2-40B4-BE49-F238E27FC236}">
                <a16:creationId xmlns:a16="http://schemas.microsoft.com/office/drawing/2014/main" id="{6CF6BA43-605D-4F79-9ABA-A8F8C5AFCABD}"/>
              </a:ext>
            </a:extLst>
          </p:cNvPr>
          <p:cNvSpPr/>
          <p:nvPr/>
        </p:nvSpPr>
        <p:spPr>
          <a:xfrm>
            <a:off x="4593672" y="2644015"/>
            <a:ext cx="5580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44848ED-5E68-4C19-9CB8-F4F182DD54FB}"/>
              </a:ext>
            </a:extLst>
          </p:cNvPr>
          <p:cNvSpPr/>
          <p:nvPr/>
        </p:nvSpPr>
        <p:spPr>
          <a:xfrm>
            <a:off x="9627577" y="5936186"/>
            <a:ext cx="1626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921B0DD-C2C7-4500-A956-0E3B7BA1402B}"/>
              </a:ext>
            </a:extLst>
          </p:cNvPr>
          <p:cNvSpPr/>
          <p:nvPr/>
        </p:nvSpPr>
        <p:spPr>
          <a:xfrm>
            <a:off x="1749611" y="2740590"/>
            <a:ext cx="2716882" cy="12071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7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3" name="Picture 2">
            <a:extLst>
              <a:ext uri="{FF2B5EF4-FFF2-40B4-BE49-F238E27FC236}">
                <a16:creationId xmlns:a16="http://schemas.microsoft.com/office/drawing/2014/main" id="{FCB2E9F8-C115-4999-A514-607869B423BB}"/>
              </a:ext>
            </a:extLst>
          </p:cNvPr>
          <p:cNvPicPr>
            <a:picLocks noChangeAspect="1"/>
          </p:cNvPicPr>
          <p:nvPr/>
        </p:nvPicPr>
        <p:blipFill>
          <a:blip r:embed="rId2"/>
          <a:stretch>
            <a:fillRect/>
          </a:stretch>
        </p:blipFill>
        <p:spPr>
          <a:xfrm>
            <a:off x="1791510" y="290146"/>
            <a:ext cx="9401098" cy="6295292"/>
          </a:xfrm>
          <a:prstGeom prst="rect">
            <a:avLst/>
          </a:prstGeom>
        </p:spPr>
      </p:pic>
      <p:sp>
        <p:nvSpPr>
          <p:cNvPr id="5" name="Rectangle: Rounded Corners 4">
            <a:extLst>
              <a:ext uri="{FF2B5EF4-FFF2-40B4-BE49-F238E27FC236}">
                <a16:creationId xmlns:a16="http://schemas.microsoft.com/office/drawing/2014/main" id="{2064753E-1CCE-4D2D-95E9-63E57AB89170}"/>
              </a:ext>
            </a:extLst>
          </p:cNvPr>
          <p:cNvSpPr/>
          <p:nvPr/>
        </p:nvSpPr>
        <p:spPr>
          <a:xfrm>
            <a:off x="9469315" y="5936185"/>
            <a:ext cx="1846386" cy="5173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844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3" name="Picture 2">
            <a:extLst>
              <a:ext uri="{FF2B5EF4-FFF2-40B4-BE49-F238E27FC236}">
                <a16:creationId xmlns:a16="http://schemas.microsoft.com/office/drawing/2014/main" id="{A187B5E4-6B0E-4073-90A9-4623CE4BB8D3}"/>
              </a:ext>
            </a:extLst>
          </p:cNvPr>
          <p:cNvPicPr>
            <a:picLocks noChangeAspect="1"/>
          </p:cNvPicPr>
          <p:nvPr/>
        </p:nvPicPr>
        <p:blipFill>
          <a:blip r:embed="rId2"/>
          <a:stretch>
            <a:fillRect/>
          </a:stretch>
        </p:blipFill>
        <p:spPr>
          <a:xfrm>
            <a:off x="1735920" y="290146"/>
            <a:ext cx="9359972" cy="6295292"/>
          </a:xfrm>
          <a:prstGeom prst="rect">
            <a:avLst/>
          </a:prstGeom>
        </p:spPr>
      </p:pic>
    </p:spTree>
    <p:extLst>
      <p:ext uri="{BB962C8B-B14F-4D97-AF65-F5344CB8AC3E}">
        <p14:creationId xmlns:p14="http://schemas.microsoft.com/office/powerpoint/2010/main" val="2611165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Search Requirements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470529" y="2169816"/>
            <a:ext cx="10041150" cy="4063930"/>
          </a:xfrm>
        </p:spPr>
        <p:txBody>
          <a:bodyPr>
            <a:noAutofit/>
          </a:bodyPr>
          <a:lstStyle/>
          <a:p>
            <a:pPr lvl="1"/>
            <a:r>
              <a:rPr lang="en-US" sz="2400" dirty="0"/>
              <a:t>Conducting a work search is optional.  </a:t>
            </a:r>
          </a:p>
          <a:p>
            <a:pPr lvl="1"/>
            <a:r>
              <a:rPr lang="en-US" sz="2400" dirty="0"/>
              <a:t>When filing your weekly claim, you will be asked if you made a work search.  Answer it truthfully.</a:t>
            </a:r>
          </a:p>
          <a:p>
            <a:pPr lvl="1"/>
            <a:r>
              <a:rPr lang="en-US" sz="2400" dirty="0"/>
              <a:t>If you did not make three or more contacts, then you should answer the question “no”.</a:t>
            </a:r>
          </a:p>
          <a:p>
            <a:pPr lvl="1"/>
            <a:r>
              <a:rPr lang="en-US" sz="2400" dirty="0"/>
              <a:t>If you do answer “yes”, it will require you to enter at least three work search contacts.</a:t>
            </a:r>
          </a:p>
          <a:p>
            <a:pPr lvl="1"/>
            <a:r>
              <a:rPr lang="en-US" sz="2400" dirty="0"/>
              <a:t>If you do answer it with “no”, during the COVID-19 situation that will be ok.  This will not stop you from receiving benefits.</a:t>
            </a:r>
          </a:p>
          <a:p>
            <a:pPr lvl="1"/>
            <a:r>
              <a:rPr lang="en-US" sz="2400" dirty="0"/>
              <a:t>We recommend not requesting standby until “stay at home” order is lifted and work search becomes required again.</a:t>
            </a:r>
          </a:p>
        </p:txBody>
      </p:sp>
    </p:spTree>
    <p:extLst>
      <p:ext uri="{BB962C8B-B14F-4D97-AF65-F5344CB8AC3E}">
        <p14:creationId xmlns:p14="http://schemas.microsoft.com/office/powerpoint/2010/main" val="2101669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grpSp>
        <p:nvGrpSpPr>
          <p:cNvPr id="5" name="Group 4">
            <a:extLst>
              <a:ext uri="{FF2B5EF4-FFF2-40B4-BE49-F238E27FC236}">
                <a16:creationId xmlns:a16="http://schemas.microsoft.com/office/drawing/2014/main" id="{14E8F9D1-93B2-4484-B085-E6423469D5BE}"/>
              </a:ext>
            </a:extLst>
          </p:cNvPr>
          <p:cNvGrpSpPr/>
          <p:nvPr/>
        </p:nvGrpSpPr>
        <p:grpSpPr>
          <a:xfrm>
            <a:off x="1178169" y="307731"/>
            <a:ext cx="11013831" cy="5561231"/>
            <a:chOff x="1178169" y="307731"/>
            <a:chExt cx="11013831" cy="5561231"/>
          </a:xfrm>
        </p:grpSpPr>
        <p:pic>
          <p:nvPicPr>
            <p:cNvPr id="11" name="Picture 10">
              <a:extLst>
                <a:ext uri="{FF2B5EF4-FFF2-40B4-BE49-F238E27FC236}">
                  <a16:creationId xmlns:a16="http://schemas.microsoft.com/office/drawing/2014/main" id="{84FC5031-A049-4BD2-A845-5D91842BDE6A}"/>
                </a:ext>
              </a:extLst>
            </p:cNvPr>
            <p:cNvPicPr>
              <a:picLocks noChangeAspect="1"/>
            </p:cNvPicPr>
            <p:nvPr/>
          </p:nvPicPr>
          <p:blipFill>
            <a:blip r:embed="rId2"/>
            <a:stretch>
              <a:fillRect/>
            </a:stretch>
          </p:blipFill>
          <p:spPr>
            <a:xfrm>
              <a:off x="1178169" y="307731"/>
              <a:ext cx="10805747" cy="4076495"/>
            </a:xfrm>
            <a:prstGeom prst="rect">
              <a:avLst/>
            </a:prstGeom>
          </p:spPr>
        </p:pic>
        <p:sp>
          <p:nvSpPr>
            <p:cNvPr id="10" name="Rectangle: Rounded Corners 9">
              <a:extLst>
                <a:ext uri="{FF2B5EF4-FFF2-40B4-BE49-F238E27FC236}">
                  <a16:creationId xmlns:a16="http://schemas.microsoft.com/office/drawing/2014/main" id="{FE08D5CC-EB8A-4118-8BCA-3D8F38A24F96}"/>
                </a:ext>
              </a:extLst>
            </p:cNvPr>
            <p:cNvSpPr/>
            <p:nvPr/>
          </p:nvSpPr>
          <p:spPr>
            <a:xfrm>
              <a:off x="8653701" y="3789280"/>
              <a:ext cx="3538299" cy="5949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42FE37-FE71-4C05-83B5-DC038D44E5BD}"/>
                </a:ext>
              </a:extLst>
            </p:cNvPr>
            <p:cNvSpPr txBox="1"/>
            <p:nvPr/>
          </p:nvSpPr>
          <p:spPr>
            <a:xfrm>
              <a:off x="3209192" y="5222631"/>
              <a:ext cx="6866793" cy="646331"/>
            </a:xfrm>
            <a:prstGeom prst="rect">
              <a:avLst/>
            </a:prstGeom>
            <a:noFill/>
            <a:ln w="38100">
              <a:solidFill>
                <a:srgbClr val="FF0000"/>
              </a:solidFill>
            </a:ln>
          </p:spPr>
          <p:txBody>
            <a:bodyPr wrap="square" rtlCol="0">
              <a:spAutoFit/>
            </a:bodyPr>
            <a:lstStyle/>
            <a:p>
              <a:r>
                <a:rPr lang="en-US" dirty="0">
                  <a:solidFill>
                    <a:schemeClr val="bg1"/>
                  </a:solidFill>
                </a:rPr>
                <a:t>Requesting standby is not necessary while the “stay at home” order is in effect and while conducting a work search is optional.</a:t>
              </a:r>
            </a:p>
          </p:txBody>
        </p:sp>
      </p:grpSp>
    </p:spTree>
    <p:extLst>
      <p:ext uri="{BB962C8B-B14F-4D97-AF65-F5344CB8AC3E}">
        <p14:creationId xmlns:p14="http://schemas.microsoft.com/office/powerpoint/2010/main" val="3231864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3" name="Picture 2">
            <a:extLst>
              <a:ext uri="{FF2B5EF4-FFF2-40B4-BE49-F238E27FC236}">
                <a16:creationId xmlns:a16="http://schemas.microsoft.com/office/drawing/2014/main" id="{8896369F-4E4A-4429-BAD5-A9E274A471DC}"/>
              </a:ext>
            </a:extLst>
          </p:cNvPr>
          <p:cNvPicPr>
            <a:picLocks noChangeAspect="1"/>
          </p:cNvPicPr>
          <p:nvPr/>
        </p:nvPicPr>
        <p:blipFill>
          <a:blip r:embed="rId2"/>
          <a:stretch>
            <a:fillRect/>
          </a:stretch>
        </p:blipFill>
        <p:spPr>
          <a:xfrm>
            <a:off x="1773010" y="272562"/>
            <a:ext cx="9234959" cy="6242538"/>
          </a:xfrm>
          <a:prstGeom prst="rect">
            <a:avLst/>
          </a:prstGeom>
        </p:spPr>
      </p:pic>
    </p:spTree>
    <p:extLst>
      <p:ext uri="{BB962C8B-B14F-4D97-AF65-F5344CB8AC3E}">
        <p14:creationId xmlns:p14="http://schemas.microsoft.com/office/powerpoint/2010/main" val="2813892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grpSp>
        <p:nvGrpSpPr>
          <p:cNvPr id="2" name="Group 1">
            <a:extLst>
              <a:ext uri="{FF2B5EF4-FFF2-40B4-BE49-F238E27FC236}">
                <a16:creationId xmlns:a16="http://schemas.microsoft.com/office/drawing/2014/main" id="{84616791-B97D-4D4E-8F04-6D303AAAB329}"/>
              </a:ext>
            </a:extLst>
          </p:cNvPr>
          <p:cNvGrpSpPr/>
          <p:nvPr/>
        </p:nvGrpSpPr>
        <p:grpSpPr>
          <a:xfrm>
            <a:off x="1794532" y="237392"/>
            <a:ext cx="9257399" cy="6374423"/>
            <a:chOff x="1794532" y="237392"/>
            <a:chExt cx="9257399" cy="6374423"/>
          </a:xfrm>
        </p:grpSpPr>
        <p:pic>
          <p:nvPicPr>
            <p:cNvPr id="3" name="Picture 2">
              <a:extLst>
                <a:ext uri="{FF2B5EF4-FFF2-40B4-BE49-F238E27FC236}">
                  <a16:creationId xmlns:a16="http://schemas.microsoft.com/office/drawing/2014/main" id="{E5802839-C656-4BF1-98EF-457139EACF0D}"/>
                </a:ext>
              </a:extLst>
            </p:cNvPr>
            <p:cNvPicPr>
              <a:picLocks noChangeAspect="1"/>
            </p:cNvPicPr>
            <p:nvPr/>
          </p:nvPicPr>
          <p:blipFill>
            <a:blip r:embed="rId2"/>
            <a:stretch>
              <a:fillRect/>
            </a:stretch>
          </p:blipFill>
          <p:spPr>
            <a:xfrm>
              <a:off x="1794532" y="237392"/>
              <a:ext cx="9257399" cy="6374423"/>
            </a:xfrm>
            <a:prstGeom prst="rect">
              <a:avLst/>
            </a:prstGeom>
          </p:spPr>
        </p:pic>
        <p:sp>
          <p:nvSpPr>
            <p:cNvPr id="5" name="TextBox 4">
              <a:extLst>
                <a:ext uri="{FF2B5EF4-FFF2-40B4-BE49-F238E27FC236}">
                  <a16:creationId xmlns:a16="http://schemas.microsoft.com/office/drawing/2014/main" id="{DC1CE36C-180F-437C-8724-E040FF0E569B}"/>
                </a:ext>
              </a:extLst>
            </p:cNvPr>
            <p:cNvSpPr txBox="1"/>
            <p:nvPr/>
          </p:nvSpPr>
          <p:spPr>
            <a:xfrm>
              <a:off x="3807069" y="4281855"/>
              <a:ext cx="6866793" cy="923330"/>
            </a:xfrm>
            <a:prstGeom prst="rect">
              <a:avLst/>
            </a:prstGeom>
            <a:noFill/>
            <a:ln w="38100">
              <a:solidFill>
                <a:srgbClr val="FF0000"/>
              </a:solidFill>
            </a:ln>
          </p:spPr>
          <p:txBody>
            <a:bodyPr wrap="square" rtlCol="0">
              <a:spAutoFit/>
            </a:bodyPr>
            <a:lstStyle/>
            <a:p>
              <a:r>
                <a:rPr lang="en-US" dirty="0">
                  <a:solidFill>
                    <a:schemeClr val="bg1"/>
                  </a:solidFill>
                </a:rPr>
                <a:t>Being able and available means that you can go to work if called, if your employer had employment for you, and that there are no personal barriers to you returning to work.</a:t>
              </a:r>
            </a:p>
          </p:txBody>
        </p:sp>
      </p:grpSp>
    </p:spTree>
    <p:extLst>
      <p:ext uri="{BB962C8B-B14F-4D97-AF65-F5344CB8AC3E}">
        <p14:creationId xmlns:p14="http://schemas.microsoft.com/office/powerpoint/2010/main" val="3300959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pic>
        <p:nvPicPr>
          <p:cNvPr id="3" name="Picture 2">
            <a:extLst>
              <a:ext uri="{FF2B5EF4-FFF2-40B4-BE49-F238E27FC236}">
                <a16:creationId xmlns:a16="http://schemas.microsoft.com/office/drawing/2014/main" id="{02B58321-392E-4DDC-9813-68E63341910E}"/>
              </a:ext>
            </a:extLst>
          </p:cNvPr>
          <p:cNvPicPr>
            <a:picLocks noChangeAspect="1"/>
          </p:cNvPicPr>
          <p:nvPr/>
        </p:nvPicPr>
        <p:blipFill>
          <a:blip r:embed="rId2"/>
          <a:stretch>
            <a:fillRect/>
          </a:stretch>
        </p:blipFill>
        <p:spPr>
          <a:xfrm>
            <a:off x="1742233" y="246184"/>
            <a:ext cx="9485543" cy="6383215"/>
          </a:xfrm>
          <a:prstGeom prst="rect">
            <a:avLst/>
          </a:prstGeom>
        </p:spPr>
      </p:pic>
    </p:spTree>
    <p:extLst>
      <p:ext uri="{BB962C8B-B14F-4D97-AF65-F5344CB8AC3E}">
        <p14:creationId xmlns:p14="http://schemas.microsoft.com/office/powerpoint/2010/main" val="138440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about the Stimulus Bill</a:t>
            </a:r>
          </a:p>
        </p:txBody>
      </p:sp>
      <p:sp>
        <p:nvSpPr>
          <p:cNvPr id="3" name="Content Placeholder 2"/>
          <p:cNvSpPr>
            <a:spLocks noGrp="1"/>
          </p:cNvSpPr>
          <p:nvPr>
            <p:ph idx="1"/>
          </p:nvPr>
        </p:nvSpPr>
        <p:spPr>
          <a:xfrm>
            <a:off x="680321" y="2176690"/>
            <a:ext cx="6837102" cy="3474842"/>
          </a:xfrm>
        </p:spPr>
        <p:txBody>
          <a:bodyPr>
            <a:noAutofit/>
          </a:bodyPr>
          <a:lstStyle/>
          <a:p>
            <a:r>
              <a:rPr lang="en-US" sz="1800" dirty="0">
                <a:solidFill>
                  <a:schemeClr val="accent1">
                    <a:lumMod val="50000"/>
                  </a:schemeClr>
                </a:solidFill>
              </a:rPr>
              <a:t>Pandemic Unemployment Assistance</a:t>
            </a:r>
          </a:p>
          <a:p>
            <a:pPr lvl="1"/>
            <a:r>
              <a:rPr lang="en-US" sz="1600" dirty="0">
                <a:solidFill>
                  <a:schemeClr val="accent1">
                    <a:lumMod val="50000"/>
                  </a:schemeClr>
                </a:solidFill>
              </a:rPr>
              <a:t>This will expand benefits to those that are generally not covered by regular unemployment, such as self employed, independent contractors, worked less that 680 hours</a:t>
            </a:r>
          </a:p>
          <a:p>
            <a:r>
              <a:rPr lang="en-US" sz="1800" dirty="0">
                <a:solidFill>
                  <a:schemeClr val="accent1">
                    <a:lumMod val="50000"/>
                  </a:schemeClr>
                </a:solidFill>
              </a:rPr>
              <a:t>An additional $600 added to benefits each week, Mar 29-Jul 25</a:t>
            </a:r>
          </a:p>
          <a:p>
            <a:r>
              <a:rPr lang="en-US" sz="1800" dirty="0">
                <a:solidFill>
                  <a:schemeClr val="accent1">
                    <a:lumMod val="50000"/>
                  </a:schemeClr>
                </a:solidFill>
              </a:rPr>
              <a:t>Pandemic Emergency Unemployment Compensation</a:t>
            </a:r>
          </a:p>
          <a:p>
            <a:pPr lvl="1"/>
            <a:r>
              <a:rPr lang="en-US" sz="1600" dirty="0">
                <a:solidFill>
                  <a:schemeClr val="accent1">
                    <a:lumMod val="50000"/>
                  </a:schemeClr>
                </a:solidFill>
              </a:rPr>
              <a:t>An additional 13 weeks for those that have exhausted their benefits</a:t>
            </a:r>
          </a:p>
          <a:p>
            <a:r>
              <a:rPr lang="en-US" sz="1800" dirty="0">
                <a:solidFill>
                  <a:schemeClr val="accent1">
                    <a:lumMod val="50000"/>
                  </a:schemeClr>
                </a:solidFill>
              </a:rPr>
              <a:t>All benefits will be retroactive back to the effective date given by DOL based on individual eligibility</a:t>
            </a:r>
          </a:p>
          <a:p>
            <a:r>
              <a:rPr lang="en-US" sz="1800" dirty="0">
                <a:solidFill>
                  <a:schemeClr val="accent1">
                    <a:lumMod val="50000"/>
                  </a:schemeClr>
                </a:solidFill>
              </a:rPr>
              <a:t>Follow </a:t>
            </a:r>
            <a:r>
              <a:rPr lang="en-US" sz="1800" dirty="0">
                <a:solidFill>
                  <a:schemeClr val="accent1">
                    <a:lumMod val="50000"/>
                  </a:schemeClr>
                </a:solidFill>
                <a:hlinkClick r:id="rId2"/>
              </a:rPr>
              <a:t>www.esd.wa.gov</a:t>
            </a:r>
            <a:r>
              <a:rPr lang="en-US" sz="1800" dirty="0">
                <a:solidFill>
                  <a:schemeClr val="accent1">
                    <a:lumMod val="50000"/>
                  </a:schemeClr>
                </a:solidFill>
              </a:rPr>
              <a:t> for the latest information.  You can even sign up to get alerts when new information is posted.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7" name="Picture 6">
            <a:extLst>
              <a:ext uri="{FF2B5EF4-FFF2-40B4-BE49-F238E27FC236}">
                <a16:creationId xmlns:a16="http://schemas.microsoft.com/office/drawing/2014/main" id="{FA226938-25CD-40A8-9231-FD494705AF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0323" y="2677145"/>
            <a:ext cx="4097214" cy="3726963"/>
          </a:xfrm>
          <a:prstGeom prst="rect">
            <a:avLst/>
          </a:prstGeom>
        </p:spPr>
      </p:pic>
      <p:sp>
        <p:nvSpPr>
          <p:cNvPr id="8" name="TextBox 7">
            <a:extLst>
              <a:ext uri="{FF2B5EF4-FFF2-40B4-BE49-F238E27FC236}">
                <a16:creationId xmlns:a16="http://schemas.microsoft.com/office/drawing/2014/main" id="{7E9F5D3C-F61F-4ACA-B346-402471BB56C4}"/>
              </a:ext>
            </a:extLst>
          </p:cNvPr>
          <p:cNvSpPr txBox="1"/>
          <p:nvPr/>
        </p:nvSpPr>
        <p:spPr>
          <a:xfrm>
            <a:off x="5266592" y="6973416"/>
            <a:ext cx="5972908" cy="230832"/>
          </a:xfrm>
          <a:prstGeom prst="rect">
            <a:avLst/>
          </a:prstGeom>
          <a:noFill/>
        </p:spPr>
        <p:txBody>
          <a:bodyPr wrap="square" rtlCol="0">
            <a:spAutoFit/>
          </a:bodyPr>
          <a:lstStyle/>
          <a:p>
            <a:r>
              <a:rPr lang="en-US" sz="900">
                <a:hlinkClick r:id="rId4" tooltip="http://www.thebluediamondgallery.com/handwriting/s/stimulu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80778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grpSp>
        <p:nvGrpSpPr>
          <p:cNvPr id="3" name="Group 2">
            <a:extLst>
              <a:ext uri="{FF2B5EF4-FFF2-40B4-BE49-F238E27FC236}">
                <a16:creationId xmlns:a16="http://schemas.microsoft.com/office/drawing/2014/main" id="{62593E1F-76B0-485D-9F63-6C565636DD33}"/>
              </a:ext>
            </a:extLst>
          </p:cNvPr>
          <p:cNvGrpSpPr/>
          <p:nvPr/>
        </p:nvGrpSpPr>
        <p:grpSpPr>
          <a:xfrm>
            <a:off x="1749322" y="272562"/>
            <a:ext cx="9302609" cy="6277707"/>
            <a:chOff x="1749322" y="0"/>
            <a:chExt cx="8693355" cy="6858000"/>
          </a:xfrm>
        </p:grpSpPr>
        <p:pic>
          <p:nvPicPr>
            <p:cNvPr id="5" name="Picture 4">
              <a:extLst>
                <a:ext uri="{FF2B5EF4-FFF2-40B4-BE49-F238E27FC236}">
                  <a16:creationId xmlns:a16="http://schemas.microsoft.com/office/drawing/2014/main" id="{C4EE5A84-D8BD-4CB5-8CF7-038E9BBE5F75}"/>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EB477299-9BE8-4136-8A7A-2B118CE1527A}"/>
                </a:ext>
              </a:extLst>
            </p:cNvPr>
            <p:cNvSpPr/>
            <p:nvPr/>
          </p:nvSpPr>
          <p:spPr>
            <a:xfrm>
              <a:off x="4722920"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49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3" name="Picture 2">
            <a:extLst>
              <a:ext uri="{FF2B5EF4-FFF2-40B4-BE49-F238E27FC236}">
                <a16:creationId xmlns:a16="http://schemas.microsoft.com/office/drawing/2014/main" id="{CC1EE37E-BA08-4B9F-B694-3549CB6C6086}"/>
              </a:ext>
            </a:extLst>
          </p:cNvPr>
          <p:cNvPicPr>
            <a:picLocks noChangeAspect="1"/>
          </p:cNvPicPr>
          <p:nvPr/>
        </p:nvPicPr>
        <p:blipFill>
          <a:blip r:embed="rId2"/>
          <a:stretch>
            <a:fillRect/>
          </a:stretch>
        </p:blipFill>
        <p:spPr>
          <a:xfrm>
            <a:off x="2961237" y="175846"/>
            <a:ext cx="7492817" cy="6427177"/>
          </a:xfrm>
          <a:prstGeom prst="rect">
            <a:avLst/>
          </a:prstGeom>
        </p:spPr>
      </p:pic>
    </p:spTree>
    <p:extLst>
      <p:ext uri="{BB962C8B-B14F-4D97-AF65-F5344CB8AC3E}">
        <p14:creationId xmlns:p14="http://schemas.microsoft.com/office/powerpoint/2010/main" val="1523146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grpSp>
        <p:nvGrpSpPr>
          <p:cNvPr id="3" name="Group 2">
            <a:extLst>
              <a:ext uri="{FF2B5EF4-FFF2-40B4-BE49-F238E27FC236}">
                <a16:creationId xmlns:a16="http://schemas.microsoft.com/office/drawing/2014/main" id="{3D364B26-3E1B-46F1-9B7E-1D2090A1640A}"/>
              </a:ext>
            </a:extLst>
          </p:cNvPr>
          <p:cNvGrpSpPr/>
          <p:nvPr/>
        </p:nvGrpSpPr>
        <p:grpSpPr>
          <a:xfrm>
            <a:off x="1749322" y="281354"/>
            <a:ext cx="9364155" cy="6321669"/>
            <a:chOff x="1749322" y="0"/>
            <a:chExt cx="8693355" cy="6858000"/>
          </a:xfrm>
        </p:grpSpPr>
        <p:pic>
          <p:nvPicPr>
            <p:cNvPr id="5" name="Picture 4">
              <a:extLst>
                <a:ext uri="{FF2B5EF4-FFF2-40B4-BE49-F238E27FC236}">
                  <a16:creationId xmlns:a16="http://schemas.microsoft.com/office/drawing/2014/main" id="{34943190-BBD3-42A2-A41F-6F64C6D8E3AA}"/>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4BE16EE3-065B-4514-8F00-DECA7407478E}"/>
                </a:ext>
              </a:extLst>
            </p:cNvPr>
            <p:cNvSpPr/>
            <p:nvPr/>
          </p:nvSpPr>
          <p:spPr>
            <a:xfrm>
              <a:off x="6897949"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3128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pic>
        <p:nvPicPr>
          <p:cNvPr id="3" name="Picture 2">
            <a:extLst>
              <a:ext uri="{FF2B5EF4-FFF2-40B4-BE49-F238E27FC236}">
                <a16:creationId xmlns:a16="http://schemas.microsoft.com/office/drawing/2014/main" id="{39EEBB4E-52F8-4F8A-8CC6-9C7325324420}"/>
              </a:ext>
            </a:extLst>
          </p:cNvPr>
          <p:cNvPicPr>
            <a:picLocks noChangeAspect="1"/>
          </p:cNvPicPr>
          <p:nvPr/>
        </p:nvPicPr>
        <p:blipFill>
          <a:blip r:embed="rId2"/>
          <a:stretch>
            <a:fillRect/>
          </a:stretch>
        </p:blipFill>
        <p:spPr>
          <a:xfrm>
            <a:off x="2057400" y="237392"/>
            <a:ext cx="8845062" cy="6348045"/>
          </a:xfrm>
          <a:prstGeom prst="rect">
            <a:avLst/>
          </a:prstGeom>
        </p:spPr>
      </p:pic>
    </p:spTree>
    <p:extLst>
      <p:ext uri="{BB962C8B-B14F-4D97-AF65-F5344CB8AC3E}">
        <p14:creationId xmlns:p14="http://schemas.microsoft.com/office/powerpoint/2010/main" val="1182340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54</a:t>
            </a:fld>
            <a:endParaRPr lang="en-US" dirty="0"/>
          </a:p>
        </p:txBody>
      </p:sp>
      <p:pic>
        <p:nvPicPr>
          <p:cNvPr id="3" name="Picture 2">
            <a:extLst>
              <a:ext uri="{FF2B5EF4-FFF2-40B4-BE49-F238E27FC236}">
                <a16:creationId xmlns:a16="http://schemas.microsoft.com/office/drawing/2014/main" id="{3C8DD9BF-F5E9-419D-9BE2-B259F96E60D0}"/>
              </a:ext>
            </a:extLst>
          </p:cNvPr>
          <p:cNvPicPr>
            <a:picLocks noChangeAspect="1"/>
          </p:cNvPicPr>
          <p:nvPr/>
        </p:nvPicPr>
        <p:blipFill>
          <a:blip r:embed="rId2"/>
          <a:stretch>
            <a:fillRect/>
          </a:stretch>
        </p:blipFill>
        <p:spPr>
          <a:xfrm>
            <a:off x="3209192" y="219808"/>
            <a:ext cx="6005146" cy="6427177"/>
          </a:xfrm>
          <a:prstGeom prst="rect">
            <a:avLst/>
          </a:prstGeom>
        </p:spPr>
      </p:pic>
    </p:spTree>
    <p:extLst>
      <p:ext uri="{BB962C8B-B14F-4D97-AF65-F5344CB8AC3E}">
        <p14:creationId xmlns:p14="http://schemas.microsoft.com/office/powerpoint/2010/main" val="48194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55</a:t>
            </a:fld>
            <a:endParaRPr lang="en-US" dirty="0"/>
          </a:p>
        </p:txBody>
      </p:sp>
      <p:grpSp>
        <p:nvGrpSpPr>
          <p:cNvPr id="3" name="Group 2">
            <a:extLst>
              <a:ext uri="{FF2B5EF4-FFF2-40B4-BE49-F238E27FC236}">
                <a16:creationId xmlns:a16="http://schemas.microsoft.com/office/drawing/2014/main" id="{19219B12-80D9-4996-9ED2-D482B7FAAB1D}"/>
              </a:ext>
            </a:extLst>
          </p:cNvPr>
          <p:cNvGrpSpPr/>
          <p:nvPr/>
        </p:nvGrpSpPr>
        <p:grpSpPr>
          <a:xfrm>
            <a:off x="1789436" y="167054"/>
            <a:ext cx="10080179" cy="6515100"/>
            <a:chOff x="1789436" y="0"/>
            <a:chExt cx="9640845" cy="6858000"/>
          </a:xfrm>
        </p:grpSpPr>
        <p:pic>
          <p:nvPicPr>
            <p:cNvPr id="5" name="Picture 4">
              <a:extLst>
                <a:ext uri="{FF2B5EF4-FFF2-40B4-BE49-F238E27FC236}">
                  <a16:creationId xmlns:a16="http://schemas.microsoft.com/office/drawing/2014/main" id="{331E083E-7039-48FF-ABC4-CD158D7B65B3}"/>
                </a:ext>
              </a:extLst>
            </p:cNvPr>
            <p:cNvPicPr>
              <a:picLocks noChangeAspect="1"/>
            </p:cNvPicPr>
            <p:nvPr/>
          </p:nvPicPr>
          <p:blipFill>
            <a:blip r:embed="rId2"/>
            <a:stretch>
              <a:fillRect/>
            </a:stretch>
          </p:blipFill>
          <p:spPr>
            <a:xfrm>
              <a:off x="1789436" y="0"/>
              <a:ext cx="8613128" cy="6858000"/>
            </a:xfrm>
            <a:prstGeom prst="rect">
              <a:avLst/>
            </a:prstGeom>
          </p:spPr>
        </p:pic>
        <p:sp>
          <p:nvSpPr>
            <p:cNvPr id="6" name="Rectangle: Rounded Corners 5">
              <a:extLst>
                <a:ext uri="{FF2B5EF4-FFF2-40B4-BE49-F238E27FC236}">
                  <a16:creationId xmlns:a16="http://schemas.microsoft.com/office/drawing/2014/main" id="{94BFD16B-F8D5-473C-86A6-8AE1B49929AA}"/>
                </a:ext>
              </a:extLst>
            </p:cNvPr>
            <p:cNvSpPr/>
            <p:nvPr/>
          </p:nvSpPr>
          <p:spPr>
            <a:xfrm>
              <a:off x="9667783" y="6090082"/>
              <a:ext cx="734781"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EA59151-2E1F-4CB8-84BB-075EFAFA397A}"/>
                </a:ext>
              </a:extLst>
            </p:cNvPr>
            <p:cNvSpPr/>
            <p:nvPr/>
          </p:nvSpPr>
          <p:spPr>
            <a:xfrm>
              <a:off x="10569147" y="6090082"/>
              <a:ext cx="861134" cy="4793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007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5C3BF-369F-4024-9DED-6653CD9593E9}"/>
              </a:ext>
            </a:extLst>
          </p:cNvPr>
          <p:cNvPicPr>
            <a:picLocks noChangeAspect="1"/>
          </p:cNvPicPr>
          <p:nvPr/>
        </p:nvPicPr>
        <p:blipFill>
          <a:blip r:embed="rId2"/>
          <a:stretch>
            <a:fillRect/>
          </a:stretch>
        </p:blipFill>
        <p:spPr>
          <a:xfrm>
            <a:off x="1450731" y="281353"/>
            <a:ext cx="9679231" cy="637442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grpSp>
        <p:nvGrpSpPr>
          <p:cNvPr id="2" name="Group 1">
            <a:extLst>
              <a:ext uri="{FF2B5EF4-FFF2-40B4-BE49-F238E27FC236}">
                <a16:creationId xmlns:a16="http://schemas.microsoft.com/office/drawing/2014/main" id="{A595B974-5563-4056-A268-0503B3899476}"/>
              </a:ext>
            </a:extLst>
          </p:cNvPr>
          <p:cNvGrpSpPr/>
          <p:nvPr/>
        </p:nvGrpSpPr>
        <p:grpSpPr>
          <a:xfrm>
            <a:off x="509135" y="865199"/>
            <a:ext cx="1868445" cy="452488"/>
            <a:chOff x="509135" y="865199"/>
            <a:chExt cx="1868445" cy="452488"/>
          </a:xfrm>
        </p:grpSpPr>
        <p:sp>
          <p:nvSpPr>
            <p:cNvPr id="5" name="Rectangle: Rounded Corners 4">
              <a:extLst>
                <a:ext uri="{FF2B5EF4-FFF2-40B4-BE49-F238E27FC236}">
                  <a16:creationId xmlns:a16="http://schemas.microsoft.com/office/drawing/2014/main" id="{E18FC5ED-EE51-42DA-ABDC-720FA1804E29}"/>
                </a:ext>
              </a:extLst>
            </p:cNvPr>
            <p:cNvSpPr/>
            <p:nvPr/>
          </p:nvSpPr>
          <p:spPr>
            <a:xfrm>
              <a:off x="1557448" y="865199"/>
              <a:ext cx="820132" cy="4524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4A93EBC-C865-401A-B55F-2A12134131A5}"/>
                </a:ext>
              </a:extLst>
            </p:cNvPr>
            <p:cNvSpPr/>
            <p:nvPr/>
          </p:nvSpPr>
          <p:spPr>
            <a:xfrm>
              <a:off x="509135" y="865200"/>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125D21B6-89E6-4059-8D5B-E7E169FC11BA}"/>
              </a:ext>
            </a:extLst>
          </p:cNvPr>
          <p:cNvSpPr/>
          <p:nvPr/>
        </p:nvSpPr>
        <p:spPr>
          <a:xfrm>
            <a:off x="1450731" y="1514311"/>
            <a:ext cx="5739979" cy="774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E1193-A03B-4550-93D8-B0EFAA144A4A}"/>
              </a:ext>
            </a:extLst>
          </p:cNvPr>
          <p:cNvPicPr>
            <a:picLocks noChangeAspect="1"/>
          </p:cNvPicPr>
          <p:nvPr/>
        </p:nvPicPr>
        <p:blipFill>
          <a:blip r:embed="rId2"/>
          <a:stretch>
            <a:fillRect/>
          </a:stretch>
        </p:blipFill>
        <p:spPr>
          <a:xfrm>
            <a:off x="1790267" y="232996"/>
            <a:ext cx="9297266" cy="639200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grpSp>
        <p:nvGrpSpPr>
          <p:cNvPr id="2" name="Group 1">
            <a:extLst>
              <a:ext uri="{FF2B5EF4-FFF2-40B4-BE49-F238E27FC236}">
                <a16:creationId xmlns:a16="http://schemas.microsoft.com/office/drawing/2014/main" id="{3B2A7989-3F1D-4129-91B3-D863C3A0F48D}"/>
              </a:ext>
            </a:extLst>
          </p:cNvPr>
          <p:cNvGrpSpPr/>
          <p:nvPr/>
        </p:nvGrpSpPr>
        <p:grpSpPr>
          <a:xfrm>
            <a:off x="4454139" y="4841474"/>
            <a:ext cx="5314114" cy="1021163"/>
            <a:chOff x="4454139" y="4841474"/>
            <a:chExt cx="5314114" cy="1021163"/>
          </a:xfrm>
        </p:grpSpPr>
        <p:sp>
          <p:nvSpPr>
            <p:cNvPr id="5" name="TextBox 4">
              <a:extLst>
                <a:ext uri="{FF2B5EF4-FFF2-40B4-BE49-F238E27FC236}">
                  <a16:creationId xmlns:a16="http://schemas.microsoft.com/office/drawing/2014/main" id="{0D98F58E-CB5F-4EFA-A063-45E60316F585}"/>
                </a:ext>
              </a:extLst>
            </p:cNvPr>
            <p:cNvSpPr txBox="1"/>
            <p:nvPr/>
          </p:nvSpPr>
          <p:spPr>
            <a:xfrm>
              <a:off x="6567853" y="4841474"/>
              <a:ext cx="3200400" cy="923330"/>
            </a:xfrm>
            <a:prstGeom prst="rect">
              <a:avLst/>
            </a:prstGeom>
            <a:noFill/>
            <a:ln w="38100">
              <a:solidFill>
                <a:srgbClr val="FF0000"/>
              </a:solidFill>
            </a:ln>
          </p:spPr>
          <p:txBody>
            <a:bodyPr wrap="square" rtlCol="0">
              <a:spAutoFit/>
            </a:bodyPr>
            <a:lstStyle/>
            <a:p>
              <a:r>
                <a:rPr lang="en-US" dirty="0">
                  <a:solidFill>
                    <a:schemeClr val="bg1"/>
                  </a:solidFill>
                </a:rPr>
                <a:t>If you qualify for regular unemployment, you do not need to go further.</a:t>
              </a:r>
            </a:p>
          </p:txBody>
        </p:sp>
        <p:sp>
          <p:nvSpPr>
            <p:cNvPr id="6" name="Arrow: Left 5">
              <a:extLst>
                <a:ext uri="{FF2B5EF4-FFF2-40B4-BE49-F238E27FC236}">
                  <a16:creationId xmlns:a16="http://schemas.microsoft.com/office/drawing/2014/main" id="{56657AA2-0F8E-46ED-A239-65792E5673A1}"/>
                </a:ext>
              </a:extLst>
            </p:cNvPr>
            <p:cNvSpPr/>
            <p:nvPr/>
          </p:nvSpPr>
          <p:spPr>
            <a:xfrm rot="20743334">
              <a:off x="4454139" y="5407212"/>
              <a:ext cx="2166468"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79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2672862" y="167054"/>
            <a:ext cx="8965453"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
        <p:nvSpPr>
          <p:cNvPr id="2" name="TextBox 1">
            <a:extLst>
              <a:ext uri="{FF2B5EF4-FFF2-40B4-BE49-F238E27FC236}">
                <a16:creationId xmlns:a16="http://schemas.microsoft.com/office/drawing/2014/main" id="{96DE9264-2CF1-4D50-9E62-39D826968ABC}"/>
              </a:ext>
            </a:extLst>
          </p:cNvPr>
          <p:cNvSpPr txBox="1"/>
          <p:nvPr/>
        </p:nvSpPr>
        <p:spPr>
          <a:xfrm>
            <a:off x="404446" y="1301262"/>
            <a:ext cx="2004646" cy="1200329"/>
          </a:xfrm>
          <a:prstGeom prst="rect">
            <a:avLst/>
          </a:prstGeom>
          <a:noFill/>
          <a:ln w="38100">
            <a:solidFill>
              <a:srgbClr val="FF0000"/>
            </a:solidFill>
          </a:ln>
        </p:spPr>
        <p:txBody>
          <a:bodyPr wrap="square" rtlCol="0">
            <a:spAutoFit/>
          </a:bodyPr>
          <a:lstStyle/>
          <a:p>
            <a:r>
              <a:rPr lang="en-US" b="1" dirty="0">
                <a:solidFill>
                  <a:schemeClr val="bg1"/>
                </a:solidFill>
              </a:rPr>
              <a:t>If you are not already, sign into your SAW account. www.esd.wa.gov</a:t>
            </a:r>
          </a:p>
        </p:txBody>
      </p:sp>
    </p:spTree>
    <p:extLst>
      <p:ext uri="{BB962C8B-B14F-4D97-AF65-F5344CB8AC3E}">
        <p14:creationId xmlns:p14="http://schemas.microsoft.com/office/powerpoint/2010/main" val="1739017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7" y="202222"/>
            <a:ext cx="9920271" cy="6409593"/>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322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Reemployment Services</a:t>
            </a:r>
          </a:p>
        </p:txBody>
      </p:sp>
      <p:sp>
        <p:nvSpPr>
          <p:cNvPr id="4" name="Content Placeholder 3"/>
          <p:cNvSpPr>
            <a:spLocks noGrp="1"/>
          </p:cNvSpPr>
          <p:nvPr>
            <p:ph sz="half" idx="2"/>
          </p:nvPr>
        </p:nvSpPr>
        <p:spPr>
          <a:xfrm>
            <a:off x="1120689" y="2547457"/>
            <a:ext cx="4698355" cy="2906179"/>
          </a:xfrm>
        </p:spPr>
        <p:txBody>
          <a:bodyPr>
            <a:normAutofit/>
          </a:bodyPr>
          <a:lstStyle/>
          <a:p>
            <a:r>
              <a:rPr lang="en-US" dirty="0"/>
              <a:t>Being laid off can be painful</a:t>
            </a:r>
          </a:p>
          <a:p>
            <a:r>
              <a:rPr lang="en-US" dirty="0" err="1"/>
              <a:t>WorkSource</a:t>
            </a:r>
            <a:r>
              <a:rPr lang="en-US" dirty="0"/>
              <a:t> is here to help</a:t>
            </a:r>
          </a:p>
          <a:p>
            <a:r>
              <a:rPr lang="en-US" dirty="0"/>
              <a:t>Thousands of jobs on WorkSourceWA.com</a:t>
            </a:r>
          </a:p>
          <a:p>
            <a:r>
              <a:rPr lang="en-US" dirty="0"/>
              <a:t>Veteran services</a:t>
            </a:r>
          </a:p>
          <a:p>
            <a:r>
              <a:rPr lang="en-US" dirty="0"/>
              <a:t>Retraining services</a:t>
            </a:r>
          </a:p>
          <a:p>
            <a:pPr marL="0" indent="0">
              <a:buNone/>
            </a:pP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15" name="Picture 14">
            <a:extLst>
              <a:ext uri="{FF2B5EF4-FFF2-40B4-BE49-F238E27FC236}">
                <a16:creationId xmlns:a16="http://schemas.microsoft.com/office/drawing/2014/main" id="{B80F8257-59D6-4745-8474-B5AB4640E7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72957" y="2547457"/>
            <a:ext cx="3797844" cy="3557314"/>
          </a:xfrm>
          <a:prstGeom prst="rect">
            <a:avLst/>
          </a:prstGeom>
        </p:spPr>
      </p:pic>
    </p:spTree>
    <p:extLst>
      <p:ext uri="{BB962C8B-B14F-4D97-AF65-F5344CB8AC3E}">
        <p14:creationId xmlns:p14="http://schemas.microsoft.com/office/powerpoint/2010/main" val="2398391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0550E1-FD2A-401B-8D35-551E4259D903}"/>
              </a:ext>
            </a:extLst>
          </p:cNvPr>
          <p:cNvPicPr>
            <a:picLocks noChangeAspect="1"/>
          </p:cNvPicPr>
          <p:nvPr/>
        </p:nvPicPr>
        <p:blipFill>
          <a:blip r:embed="rId2"/>
          <a:stretch>
            <a:fillRect/>
          </a:stretch>
        </p:blipFill>
        <p:spPr>
          <a:xfrm>
            <a:off x="1463040" y="202223"/>
            <a:ext cx="9265920" cy="647993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
        <p:nvSpPr>
          <p:cNvPr id="6" name="Arrow: Right 5">
            <a:extLst>
              <a:ext uri="{FF2B5EF4-FFF2-40B4-BE49-F238E27FC236}">
                <a16:creationId xmlns:a16="http://schemas.microsoft.com/office/drawing/2014/main" id="{44A93EBC-C865-401A-B55F-2A12134131A5}"/>
              </a:ext>
            </a:extLst>
          </p:cNvPr>
          <p:cNvSpPr/>
          <p:nvPr/>
        </p:nvSpPr>
        <p:spPr>
          <a:xfrm>
            <a:off x="3397749" y="3063278"/>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25D21B6-89E6-4059-8D5B-E7E169FC11BA}"/>
              </a:ext>
            </a:extLst>
          </p:cNvPr>
          <p:cNvSpPr/>
          <p:nvPr/>
        </p:nvSpPr>
        <p:spPr>
          <a:xfrm>
            <a:off x="4492870" y="1916724"/>
            <a:ext cx="2908856" cy="18727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922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61</a:t>
            </a:fld>
            <a:endParaRPr lang="en-US" dirty="0"/>
          </a:p>
        </p:txBody>
      </p:sp>
      <p:grpSp>
        <p:nvGrpSpPr>
          <p:cNvPr id="3" name="Group 2">
            <a:extLst>
              <a:ext uri="{FF2B5EF4-FFF2-40B4-BE49-F238E27FC236}">
                <a16:creationId xmlns:a16="http://schemas.microsoft.com/office/drawing/2014/main" id="{EA645E99-1FDA-40C0-9CDE-1B0872F2E0F8}"/>
              </a:ext>
            </a:extLst>
          </p:cNvPr>
          <p:cNvGrpSpPr/>
          <p:nvPr/>
        </p:nvGrpSpPr>
        <p:grpSpPr>
          <a:xfrm>
            <a:off x="1512277" y="211015"/>
            <a:ext cx="9828403" cy="6541479"/>
            <a:chOff x="1512277" y="211015"/>
            <a:chExt cx="9828403" cy="6541479"/>
          </a:xfrm>
        </p:grpSpPr>
        <p:pic>
          <p:nvPicPr>
            <p:cNvPr id="6" name="Picture 5">
              <a:extLst>
                <a:ext uri="{FF2B5EF4-FFF2-40B4-BE49-F238E27FC236}">
                  <a16:creationId xmlns:a16="http://schemas.microsoft.com/office/drawing/2014/main" id="{B0A6DD66-14DB-49DD-8E4C-7DEF7F0450A2}"/>
                </a:ext>
              </a:extLst>
            </p:cNvPr>
            <p:cNvPicPr>
              <a:picLocks noChangeAspect="1"/>
            </p:cNvPicPr>
            <p:nvPr/>
          </p:nvPicPr>
          <p:blipFill>
            <a:blip r:embed="rId2"/>
            <a:stretch>
              <a:fillRect/>
            </a:stretch>
          </p:blipFill>
          <p:spPr>
            <a:xfrm>
              <a:off x="1512277" y="211015"/>
              <a:ext cx="9713650" cy="6383215"/>
            </a:xfrm>
            <a:prstGeom prst="rect">
              <a:avLst/>
            </a:prstGeom>
          </p:spPr>
        </p:pic>
        <p:sp>
          <p:nvSpPr>
            <p:cNvPr id="7" name="Rectangle: Rounded Corners 6">
              <a:extLst>
                <a:ext uri="{FF2B5EF4-FFF2-40B4-BE49-F238E27FC236}">
                  <a16:creationId xmlns:a16="http://schemas.microsoft.com/office/drawing/2014/main" id="{B9D98125-3C88-491D-A2D0-9A6F2AC2247C}"/>
                </a:ext>
              </a:extLst>
            </p:cNvPr>
            <p:cNvSpPr/>
            <p:nvPr/>
          </p:nvSpPr>
          <p:spPr>
            <a:xfrm>
              <a:off x="9478108" y="5936186"/>
              <a:ext cx="1862572" cy="8163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8810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62</a:t>
            </a:fld>
            <a:endParaRPr lang="en-US" dirty="0"/>
          </a:p>
        </p:txBody>
      </p:sp>
      <p:grpSp>
        <p:nvGrpSpPr>
          <p:cNvPr id="3" name="Group 2">
            <a:extLst>
              <a:ext uri="{FF2B5EF4-FFF2-40B4-BE49-F238E27FC236}">
                <a16:creationId xmlns:a16="http://schemas.microsoft.com/office/drawing/2014/main" id="{842EB2D1-51B5-4865-9F79-EE008C1BC894}"/>
              </a:ext>
            </a:extLst>
          </p:cNvPr>
          <p:cNvGrpSpPr/>
          <p:nvPr/>
        </p:nvGrpSpPr>
        <p:grpSpPr>
          <a:xfrm>
            <a:off x="1528820" y="193432"/>
            <a:ext cx="9751711" cy="6585437"/>
            <a:chOff x="1528820" y="193432"/>
            <a:chExt cx="9751711" cy="6585437"/>
          </a:xfrm>
        </p:grpSpPr>
        <p:pic>
          <p:nvPicPr>
            <p:cNvPr id="7" name="Picture 6">
              <a:extLst>
                <a:ext uri="{FF2B5EF4-FFF2-40B4-BE49-F238E27FC236}">
                  <a16:creationId xmlns:a16="http://schemas.microsoft.com/office/drawing/2014/main" id="{A567D49C-2EE9-42B0-B491-0F293705F66A}"/>
                </a:ext>
              </a:extLst>
            </p:cNvPr>
            <p:cNvPicPr>
              <a:picLocks noChangeAspect="1"/>
            </p:cNvPicPr>
            <p:nvPr/>
          </p:nvPicPr>
          <p:blipFill>
            <a:blip r:embed="rId2"/>
            <a:stretch>
              <a:fillRect/>
            </a:stretch>
          </p:blipFill>
          <p:spPr>
            <a:xfrm>
              <a:off x="1528820" y="193432"/>
              <a:ext cx="9682882" cy="6506306"/>
            </a:xfrm>
            <a:prstGeom prst="rect">
              <a:avLst/>
            </a:prstGeom>
          </p:spPr>
        </p:pic>
        <p:sp>
          <p:nvSpPr>
            <p:cNvPr id="5" name="Rectangle: Rounded Corners 4">
              <a:extLst>
                <a:ext uri="{FF2B5EF4-FFF2-40B4-BE49-F238E27FC236}">
                  <a16:creationId xmlns:a16="http://schemas.microsoft.com/office/drawing/2014/main" id="{8A156710-A257-4010-BADF-A19CB7DB928A}"/>
                </a:ext>
              </a:extLst>
            </p:cNvPr>
            <p:cNvSpPr/>
            <p:nvPr/>
          </p:nvSpPr>
          <p:spPr>
            <a:xfrm>
              <a:off x="9502595" y="6085136"/>
              <a:ext cx="1777936" cy="6937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E14B70-E15E-4089-830C-BD83A70D6101}"/>
                </a:ext>
              </a:extLst>
            </p:cNvPr>
            <p:cNvSpPr/>
            <p:nvPr/>
          </p:nvSpPr>
          <p:spPr>
            <a:xfrm>
              <a:off x="7139353" y="4871178"/>
              <a:ext cx="2363242" cy="4305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4021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63</a:t>
            </a:fld>
            <a:endParaRPr lang="en-US" dirty="0"/>
          </a:p>
        </p:txBody>
      </p:sp>
      <p:grpSp>
        <p:nvGrpSpPr>
          <p:cNvPr id="3" name="Group 2">
            <a:extLst>
              <a:ext uri="{FF2B5EF4-FFF2-40B4-BE49-F238E27FC236}">
                <a16:creationId xmlns:a16="http://schemas.microsoft.com/office/drawing/2014/main" id="{FABDF568-E4AB-436E-B574-7B277861DF0D}"/>
              </a:ext>
            </a:extLst>
          </p:cNvPr>
          <p:cNvGrpSpPr/>
          <p:nvPr/>
        </p:nvGrpSpPr>
        <p:grpSpPr>
          <a:xfrm>
            <a:off x="1661745" y="240128"/>
            <a:ext cx="9849933" cy="6503574"/>
            <a:chOff x="1661746" y="257712"/>
            <a:chExt cx="9363808" cy="6503574"/>
          </a:xfrm>
        </p:grpSpPr>
        <p:pic>
          <p:nvPicPr>
            <p:cNvPr id="6" name="Picture 5">
              <a:extLst>
                <a:ext uri="{FF2B5EF4-FFF2-40B4-BE49-F238E27FC236}">
                  <a16:creationId xmlns:a16="http://schemas.microsoft.com/office/drawing/2014/main" id="{7826F83C-013C-45D0-96AC-7EEE4B9C1010}"/>
                </a:ext>
              </a:extLst>
            </p:cNvPr>
            <p:cNvPicPr>
              <a:picLocks noChangeAspect="1"/>
            </p:cNvPicPr>
            <p:nvPr/>
          </p:nvPicPr>
          <p:blipFill>
            <a:blip r:embed="rId2"/>
            <a:stretch>
              <a:fillRect/>
            </a:stretch>
          </p:blipFill>
          <p:spPr>
            <a:xfrm>
              <a:off x="1661746" y="257712"/>
              <a:ext cx="9302262" cy="6433234"/>
            </a:xfrm>
            <a:prstGeom prst="rect">
              <a:avLst/>
            </a:prstGeom>
          </p:spPr>
        </p:pic>
        <p:sp>
          <p:nvSpPr>
            <p:cNvPr id="5" name="Rectangle: Rounded Corners 4">
              <a:extLst>
                <a:ext uri="{FF2B5EF4-FFF2-40B4-BE49-F238E27FC236}">
                  <a16:creationId xmlns:a16="http://schemas.microsoft.com/office/drawing/2014/main" id="{C3891CBD-BE77-45B9-BC5F-ABE57909B4B9}"/>
                </a:ext>
              </a:extLst>
            </p:cNvPr>
            <p:cNvSpPr/>
            <p:nvPr/>
          </p:nvSpPr>
          <p:spPr>
            <a:xfrm>
              <a:off x="9376169" y="6202996"/>
              <a:ext cx="1649385" cy="5582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4896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64</a:t>
            </a:fld>
            <a:endParaRPr lang="en-US" dirty="0"/>
          </a:p>
        </p:txBody>
      </p:sp>
      <p:grpSp>
        <p:nvGrpSpPr>
          <p:cNvPr id="2" name="Group 1">
            <a:extLst>
              <a:ext uri="{FF2B5EF4-FFF2-40B4-BE49-F238E27FC236}">
                <a16:creationId xmlns:a16="http://schemas.microsoft.com/office/drawing/2014/main" id="{E56E7CDD-0CA8-4367-8A70-0B1F9B4F642C}"/>
              </a:ext>
            </a:extLst>
          </p:cNvPr>
          <p:cNvGrpSpPr/>
          <p:nvPr/>
        </p:nvGrpSpPr>
        <p:grpSpPr>
          <a:xfrm>
            <a:off x="1241343" y="140678"/>
            <a:ext cx="10012811" cy="6484326"/>
            <a:chOff x="1241343" y="351256"/>
            <a:chExt cx="10355711" cy="6273747"/>
          </a:xfrm>
        </p:grpSpPr>
        <p:pic>
          <p:nvPicPr>
            <p:cNvPr id="3" name="Picture 2">
              <a:extLst>
                <a:ext uri="{FF2B5EF4-FFF2-40B4-BE49-F238E27FC236}">
                  <a16:creationId xmlns:a16="http://schemas.microsoft.com/office/drawing/2014/main" id="{85ADBBAE-E24D-4A1F-85B7-28D2313F1AD7}"/>
                </a:ext>
              </a:extLst>
            </p:cNvPr>
            <p:cNvPicPr>
              <a:picLocks noChangeAspect="1"/>
            </p:cNvPicPr>
            <p:nvPr/>
          </p:nvPicPr>
          <p:blipFill>
            <a:blip r:embed="rId2"/>
            <a:stretch>
              <a:fillRect/>
            </a:stretch>
          </p:blipFill>
          <p:spPr>
            <a:xfrm>
              <a:off x="1241343" y="351256"/>
              <a:ext cx="10355711" cy="6260559"/>
            </a:xfrm>
            <a:prstGeom prst="rect">
              <a:avLst/>
            </a:prstGeom>
          </p:spPr>
        </p:pic>
        <p:sp>
          <p:nvSpPr>
            <p:cNvPr id="5" name="Rectangle: Rounded Corners 4">
              <a:extLst>
                <a:ext uri="{FF2B5EF4-FFF2-40B4-BE49-F238E27FC236}">
                  <a16:creationId xmlns:a16="http://schemas.microsoft.com/office/drawing/2014/main" id="{CE1DF1EA-96F7-4DF9-B7BD-81F13E502A42}"/>
                </a:ext>
              </a:extLst>
            </p:cNvPr>
            <p:cNvSpPr/>
            <p:nvPr/>
          </p:nvSpPr>
          <p:spPr>
            <a:xfrm>
              <a:off x="10709031" y="6065849"/>
              <a:ext cx="888023" cy="5591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1154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65</a:t>
            </a:fld>
            <a:endParaRPr lang="en-US" dirty="0"/>
          </a:p>
        </p:txBody>
      </p:sp>
      <p:pic>
        <p:nvPicPr>
          <p:cNvPr id="3" name="Picture 2">
            <a:extLst>
              <a:ext uri="{FF2B5EF4-FFF2-40B4-BE49-F238E27FC236}">
                <a16:creationId xmlns:a16="http://schemas.microsoft.com/office/drawing/2014/main" id="{22EC18C0-1E8D-40F7-9876-415C20F16B09}"/>
              </a:ext>
            </a:extLst>
          </p:cNvPr>
          <p:cNvPicPr>
            <a:picLocks noChangeAspect="1"/>
          </p:cNvPicPr>
          <p:nvPr/>
        </p:nvPicPr>
        <p:blipFill>
          <a:blip r:embed="rId2"/>
          <a:stretch>
            <a:fillRect/>
          </a:stretch>
        </p:blipFill>
        <p:spPr>
          <a:xfrm>
            <a:off x="1179168" y="190500"/>
            <a:ext cx="10332512" cy="6430108"/>
          </a:xfrm>
          <a:prstGeom prst="rect">
            <a:avLst/>
          </a:prstGeom>
        </p:spPr>
      </p:pic>
      <p:sp>
        <p:nvSpPr>
          <p:cNvPr id="6" name="Rectangle: Rounded Corners 5">
            <a:extLst>
              <a:ext uri="{FF2B5EF4-FFF2-40B4-BE49-F238E27FC236}">
                <a16:creationId xmlns:a16="http://schemas.microsoft.com/office/drawing/2014/main" id="{16C35D12-5E25-4E4F-AD98-06B3071310C5}"/>
              </a:ext>
            </a:extLst>
          </p:cNvPr>
          <p:cNvSpPr/>
          <p:nvPr/>
        </p:nvSpPr>
        <p:spPr>
          <a:xfrm>
            <a:off x="8706932" y="1645500"/>
            <a:ext cx="2476883" cy="3943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FCF7BDE-8B84-477C-B66A-B62CF5402DB8}"/>
              </a:ext>
            </a:extLst>
          </p:cNvPr>
          <p:cNvSpPr/>
          <p:nvPr/>
        </p:nvSpPr>
        <p:spPr>
          <a:xfrm>
            <a:off x="9664564" y="6079039"/>
            <a:ext cx="1847115" cy="5415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66</a:t>
            </a:fld>
            <a:endParaRPr lang="en-US" dirty="0"/>
          </a:p>
        </p:txBody>
      </p:sp>
      <p:sp>
        <p:nvSpPr>
          <p:cNvPr id="6" name="TextBox 5">
            <a:extLst>
              <a:ext uri="{FF2B5EF4-FFF2-40B4-BE49-F238E27FC236}">
                <a16:creationId xmlns:a16="http://schemas.microsoft.com/office/drawing/2014/main" id="{D97FA6D3-4A92-4F28-ABA1-B273990C099D}"/>
              </a:ext>
            </a:extLst>
          </p:cNvPr>
          <p:cNvSpPr txBox="1"/>
          <p:nvPr/>
        </p:nvSpPr>
        <p:spPr>
          <a:xfrm>
            <a:off x="5336931" y="2782669"/>
            <a:ext cx="3640016" cy="646331"/>
          </a:xfrm>
          <a:prstGeom prst="rect">
            <a:avLst/>
          </a:prstGeom>
          <a:noFill/>
          <a:ln w="38100">
            <a:solidFill>
              <a:srgbClr val="FF0000"/>
            </a:solidFill>
          </a:ln>
        </p:spPr>
        <p:txBody>
          <a:bodyPr wrap="square" rtlCol="0">
            <a:spAutoFit/>
          </a:bodyPr>
          <a:lstStyle/>
          <a:p>
            <a:r>
              <a:rPr lang="en-US" b="1" dirty="0">
                <a:solidFill>
                  <a:schemeClr val="bg1"/>
                </a:solidFill>
              </a:rPr>
              <a:t>If yes, you will be prompted to enter more information</a:t>
            </a:r>
          </a:p>
        </p:txBody>
      </p:sp>
      <p:grpSp>
        <p:nvGrpSpPr>
          <p:cNvPr id="2" name="Group 1">
            <a:extLst>
              <a:ext uri="{FF2B5EF4-FFF2-40B4-BE49-F238E27FC236}">
                <a16:creationId xmlns:a16="http://schemas.microsoft.com/office/drawing/2014/main" id="{453D7A00-493E-4F77-B777-1FE2B00040CC}"/>
              </a:ext>
            </a:extLst>
          </p:cNvPr>
          <p:cNvGrpSpPr/>
          <p:nvPr/>
        </p:nvGrpSpPr>
        <p:grpSpPr>
          <a:xfrm>
            <a:off x="1329267" y="193432"/>
            <a:ext cx="10182412" cy="6409592"/>
            <a:chOff x="1329267" y="193432"/>
            <a:chExt cx="10182412" cy="6409592"/>
          </a:xfrm>
        </p:grpSpPr>
        <p:pic>
          <p:nvPicPr>
            <p:cNvPr id="7" name="Picture 6">
              <a:extLst>
                <a:ext uri="{FF2B5EF4-FFF2-40B4-BE49-F238E27FC236}">
                  <a16:creationId xmlns:a16="http://schemas.microsoft.com/office/drawing/2014/main" id="{E99324B6-B93B-45B6-A8E3-DF70608C02C7}"/>
                </a:ext>
              </a:extLst>
            </p:cNvPr>
            <p:cNvPicPr>
              <a:picLocks noChangeAspect="1"/>
            </p:cNvPicPr>
            <p:nvPr/>
          </p:nvPicPr>
          <p:blipFill>
            <a:blip r:embed="rId2"/>
            <a:stretch>
              <a:fillRect/>
            </a:stretch>
          </p:blipFill>
          <p:spPr>
            <a:xfrm>
              <a:off x="1329267" y="193432"/>
              <a:ext cx="10118318" cy="6409592"/>
            </a:xfrm>
            <a:prstGeom prst="rect">
              <a:avLst/>
            </a:prstGeom>
          </p:spPr>
        </p:pic>
        <p:sp>
          <p:nvSpPr>
            <p:cNvPr id="5" name="Rectangle: Rounded Corners 4">
              <a:extLst>
                <a:ext uri="{FF2B5EF4-FFF2-40B4-BE49-F238E27FC236}">
                  <a16:creationId xmlns:a16="http://schemas.microsoft.com/office/drawing/2014/main" id="{3B970211-58C1-4896-9BE4-9C60DA14766F}"/>
                </a:ext>
              </a:extLst>
            </p:cNvPr>
            <p:cNvSpPr/>
            <p:nvPr/>
          </p:nvSpPr>
          <p:spPr>
            <a:xfrm>
              <a:off x="9690773" y="6015701"/>
              <a:ext cx="1820906" cy="5872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3179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67</a:t>
            </a:fld>
            <a:endParaRPr lang="en-US" dirty="0"/>
          </a:p>
        </p:txBody>
      </p:sp>
      <p:grpSp>
        <p:nvGrpSpPr>
          <p:cNvPr id="3" name="Group 2">
            <a:extLst>
              <a:ext uri="{FF2B5EF4-FFF2-40B4-BE49-F238E27FC236}">
                <a16:creationId xmlns:a16="http://schemas.microsoft.com/office/drawing/2014/main" id="{BC3EC113-F3D7-48C2-A559-1F8AEF54C14B}"/>
              </a:ext>
            </a:extLst>
          </p:cNvPr>
          <p:cNvGrpSpPr/>
          <p:nvPr/>
        </p:nvGrpSpPr>
        <p:grpSpPr>
          <a:xfrm>
            <a:off x="1512277" y="167054"/>
            <a:ext cx="9999402" cy="6523892"/>
            <a:chOff x="1512277" y="167054"/>
            <a:chExt cx="9999402" cy="6523892"/>
          </a:xfrm>
        </p:grpSpPr>
        <p:pic>
          <p:nvPicPr>
            <p:cNvPr id="2" name="Picture 1">
              <a:extLst>
                <a:ext uri="{FF2B5EF4-FFF2-40B4-BE49-F238E27FC236}">
                  <a16:creationId xmlns:a16="http://schemas.microsoft.com/office/drawing/2014/main" id="{4EF85D1F-A5F4-4B7C-96B0-97B26D1C1282}"/>
                </a:ext>
              </a:extLst>
            </p:cNvPr>
            <p:cNvPicPr>
              <a:picLocks noChangeAspect="1"/>
            </p:cNvPicPr>
            <p:nvPr/>
          </p:nvPicPr>
          <p:blipFill>
            <a:blip r:embed="rId2"/>
            <a:stretch>
              <a:fillRect/>
            </a:stretch>
          </p:blipFill>
          <p:spPr>
            <a:xfrm>
              <a:off x="1512277" y="167054"/>
              <a:ext cx="9847385" cy="6479931"/>
            </a:xfrm>
            <a:prstGeom prst="rect">
              <a:avLst/>
            </a:prstGeom>
          </p:spPr>
        </p:pic>
        <p:sp>
          <p:nvSpPr>
            <p:cNvPr id="5" name="Rectangle: Rounded Corners 4">
              <a:extLst>
                <a:ext uri="{FF2B5EF4-FFF2-40B4-BE49-F238E27FC236}">
                  <a16:creationId xmlns:a16="http://schemas.microsoft.com/office/drawing/2014/main" id="{C348C1DE-6AE9-45AE-B433-8D2994E64BD1}"/>
                </a:ext>
              </a:extLst>
            </p:cNvPr>
            <p:cNvSpPr/>
            <p:nvPr/>
          </p:nvSpPr>
          <p:spPr>
            <a:xfrm>
              <a:off x="9577576" y="6087831"/>
              <a:ext cx="1934103" cy="6031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091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68</a:t>
            </a:fld>
            <a:endParaRPr lang="en-US" dirty="0"/>
          </a:p>
        </p:txBody>
      </p:sp>
      <p:grpSp>
        <p:nvGrpSpPr>
          <p:cNvPr id="2" name="Group 1">
            <a:extLst>
              <a:ext uri="{FF2B5EF4-FFF2-40B4-BE49-F238E27FC236}">
                <a16:creationId xmlns:a16="http://schemas.microsoft.com/office/drawing/2014/main" id="{660C914E-21E4-4A09-B583-F139771658C4}"/>
              </a:ext>
            </a:extLst>
          </p:cNvPr>
          <p:cNvGrpSpPr/>
          <p:nvPr/>
        </p:nvGrpSpPr>
        <p:grpSpPr>
          <a:xfrm>
            <a:off x="1433145" y="184638"/>
            <a:ext cx="10078534" cy="6488724"/>
            <a:chOff x="1433145" y="184638"/>
            <a:chExt cx="10078534" cy="6488724"/>
          </a:xfrm>
        </p:grpSpPr>
        <p:pic>
          <p:nvPicPr>
            <p:cNvPr id="6" name="Picture 5">
              <a:extLst>
                <a:ext uri="{FF2B5EF4-FFF2-40B4-BE49-F238E27FC236}">
                  <a16:creationId xmlns:a16="http://schemas.microsoft.com/office/drawing/2014/main" id="{F5F41E87-BEE3-4050-9252-EEF78198A48C}"/>
                </a:ext>
              </a:extLst>
            </p:cNvPr>
            <p:cNvPicPr>
              <a:picLocks noChangeAspect="1"/>
            </p:cNvPicPr>
            <p:nvPr/>
          </p:nvPicPr>
          <p:blipFill>
            <a:blip r:embed="rId2"/>
            <a:stretch>
              <a:fillRect/>
            </a:stretch>
          </p:blipFill>
          <p:spPr>
            <a:xfrm>
              <a:off x="1433145" y="184638"/>
              <a:ext cx="9996855" cy="6453554"/>
            </a:xfrm>
            <a:prstGeom prst="rect">
              <a:avLst/>
            </a:prstGeom>
          </p:spPr>
        </p:pic>
        <p:sp>
          <p:nvSpPr>
            <p:cNvPr id="7" name="Rectangle: Rounded Corners 6">
              <a:extLst>
                <a:ext uri="{FF2B5EF4-FFF2-40B4-BE49-F238E27FC236}">
                  <a16:creationId xmlns:a16="http://schemas.microsoft.com/office/drawing/2014/main" id="{AF1917B5-F869-4730-AB6D-4B553BC2F891}"/>
                </a:ext>
              </a:extLst>
            </p:cNvPr>
            <p:cNvSpPr/>
            <p:nvPr/>
          </p:nvSpPr>
          <p:spPr>
            <a:xfrm>
              <a:off x="9674087" y="6058563"/>
              <a:ext cx="1837592" cy="6147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4225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69</a:t>
            </a:fld>
            <a:endParaRPr lang="en-US" dirty="0"/>
          </a:p>
        </p:txBody>
      </p:sp>
      <p:grpSp>
        <p:nvGrpSpPr>
          <p:cNvPr id="2" name="Group 1">
            <a:extLst>
              <a:ext uri="{FF2B5EF4-FFF2-40B4-BE49-F238E27FC236}">
                <a16:creationId xmlns:a16="http://schemas.microsoft.com/office/drawing/2014/main" id="{56647B27-FD02-4759-A854-5443EEF0D04B}"/>
              </a:ext>
            </a:extLst>
          </p:cNvPr>
          <p:cNvGrpSpPr/>
          <p:nvPr/>
        </p:nvGrpSpPr>
        <p:grpSpPr>
          <a:xfrm>
            <a:off x="1477108" y="211015"/>
            <a:ext cx="10006566" cy="6435970"/>
            <a:chOff x="1477108" y="211015"/>
            <a:chExt cx="10006566" cy="6435970"/>
          </a:xfrm>
        </p:grpSpPr>
        <p:pic>
          <p:nvPicPr>
            <p:cNvPr id="7" name="Picture 6">
              <a:extLst>
                <a:ext uri="{FF2B5EF4-FFF2-40B4-BE49-F238E27FC236}">
                  <a16:creationId xmlns:a16="http://schemas.microsoft.com/office/drawing/2014/main" id="{7E10EC8F-2C17-495D-A417-10F9F1725522}"/>
                </a:ext>
              </a:extLst>
            </p:cNvPr>
            <p:cNvPicPr>
              <a:picLocks noChangeAspect="1"/>
            </p:cNvPicPr>
            <p:nvPr/>
          </p:nvPicPr>
          <p:blipFill>
            <a:blip r:embed="rId2"/>
            <a:stretch>
              <a:fillRect/>
            </a:stretch>
          </p:blipFill>
          <p:spPr>
            <a:xfrm>
              <a:off x="1477108" y="211015"/>
              <a:ext cx="9952892" cy="6418385"/>
            </a:xfrm>
            <a:prstGeom prst="rect">
              <a:avLst/>
            </a:prstGeom>
          </p:spPr>
        </p:pic>
        <p:sp>
          <p:nvSpPr>
            <p:cNvPr id="8" name="Rectangle: Rounded Corners 7">
              <a:extLst>
                <a:ext uri="{FF2B5EF4-FFF2-40B4-BE49-F238E27FC236}">
                  <a16:creationId xmlns:a16="http://schemas.microsoft.com/office/drawing/2014/main" id="{0EC9D928-2D81-416D-87F7-B0A9B36D7D5D}"/>
                </a:ext>
              </a:extLst>
            </p:cNvPr>
            <p:cNvSpPr/>
            <p:nvPr/>
          </p:nvSpPr>
          <p:spPr>
            <a:xfrm>
              <a:off x="9641188" y="6015448"/>
              <a:ext cx="1842486" cy="631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596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WorkSourceWA.com</a:t>
            </a:r>
          </a:p>
        </p:txBody>
      </p:sp>
      <p:sp>
        <p:nvSpPr>
          <p:cNvPr id="7" name="Slide Number Placeholder 6"/>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3" name="Picture 2">
            <a:extLst>
              <a:ext uri="{FF2B5EF4-FFF2-40B4-BE49-F238E27FC236}">
                <a16:creationId xmlns:a16="http://schemas.microsoft.com/office/drawing/2014/main" id="{B6D96E4A-50A7-4F96-938B-DB07F4C6C3B5}"/>
              </a:ext>
            </a:extLst>
          </p:cNvPr>
          <p:cNvPicPr>
            <a:picLocks noChangeAspect="1"/>
          </p:cNvPicPr>
          <p:nvPr/>
        </p:nvPicPr>
        <p:blipFill>
          <a:blip r:embed="rId3"/>
          <a:stretch>
            <a:fillRect/>
          </a:stretch>
        </p:blipFill>
        <p:spPr>
          <a:xfrm>
            <a:off x="1196955" y="2159306"/>
            <a:ext cx="10414823" cy="4532264"/>
          </a:xfrm>
          <a:prstGeom prst="rect">
            <a:avLst/>
          </a:prstGeom>
        </p:spPr>
      </p:pic>
    </p:spTree>
    <p:extLst>
      <p:ext uri="{BB962C8B-B14F-4D97-AF65-F5344CB8AC3E}">
        <p14:creationId xmlns:p14="http://schemas.microsoft.com/office/powerpoint/2010/main" val="97251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70</a:t>
            </a:fld>
            <a:endParaRPr lang="en-US" dirty="0"/>
          </a:p>
        </p:txBody>
      </p:sp>
      <p:grpSp>
        <p:nvGrpSpPr>
          <p:cNvPr id="2" name="Group 1">
            <a:extLst>
              <a:ext uri="{FF2B5EF4-FFF2-40B4-BE49-F238E27FC236}">
                <a16:creationId xmlns:a16="http://schemas.microsoft.com/office/drawing/2014/main" id="{5C0CA9D2-E838-498B-85ED-7953B6011553}"/>
              </a:ext>
            </a:extLst>
          </p:cNvPr>
          <p:cNvGrpSpPr/>
          <p:nvPr/>
        </p:nvGrpSpPr>
        <p:grpSpPr>
          <a:xfrm>
            <a:off x="1329267" y="184638"/>
            <a:ext cx="10245240" cy="6488724"/>
            <a:chOff x="1329267" y="184638"/>
            <a:chExt cx="10245240" cy="6488724"/>
          </a:xfrm>
        </p:grpSpPr>
        <p:pic>
          <p:nvPicPr>
            <p:cNvPr id="7" name="Picture 6">
              <a:extLst>
                <a:ext uri="{FF2B5EF4-FFF2-40B4-BE49-F238E27FC236}">
                  <a16:creationId xmlns:a16="http://schemas.microsoft.com/office/drawing/2014/main" id="{5297CD06-09E5-4C23-98AD-8AC09BF37301}"/>
                </a:ext>
              </a:extLst>
            </p:cNvPr>
            <p:cNvPicPr>
              <a:picLocks noChangeAspect="1"/>
            </p:cNvPicPr>
            <p:nvPr/>
          </p:nvPicPr>
          <p:blipFill>
            <a:blip r:embed="rId2"/>
            <a:stretch>
              <a:fillRect/>
            </a:stretch>
          </p:blipFill>
          <p:spPr>
            <a:xfrm>
              <a:off x="1329267" y="184638"/>
              <a:ext cx="10182412" cy="6453553"/>
            </a:xfrm>
            <a:prstGeom prst="rect">
              <a:avLst/>
            </a:prstGeom>
          </p:spPr>
        </p:pic>
        <p:sp>
          <p:nvSpPr>
            <p:cNvPr id="8" name="Rectangle: Rounded Corners 7">
              <a:extLst>
                <a:ext uri="{FF2B5EF4-FFF2-40B4-BE49-F238E27FC236}">
                  <a16:creationId xmlns:a16="http://schemas.microsoft.com/office/drawing/2014/main" id="{59D98D2A-638C-487A-9C59-51D40C47B12C}"/>
                </a:ext>
              </a:extLst>
            </p:cNvPr>
            <p:cNvSpPr/>
            <p:nvPr/>
          </p:nvSpPr>
          <p:spPr>
            <a:xfrm>
              <a:off x="9720816" y="6041825"/>
              <a:ext cx="1853691" cy="631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6161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71</a:t>
            </a:fld>
            <a:endParaRPr lang="en-US" dirty="0"/>
          </a:p>
        </p:txBody>
      </p:sp>
      <p:pic>
        <p:nvPicPr>
          <p:cNvPr id="2" name="Picture 1">
            <a:extLst>
              <a:ext uri="{FF2B5EF4-FFF2-40B4-BE49-F238E27FC236}">
                <a16:creationId xmlns:a16="http://schemas.microsoft.com/office/drawing/2014/main" id="{E9A4E7CF-7E81-41F1-B9B5-F3CF9CEC4F17}"/>
              </a:ext>
            </a:extLst>
          </p:cNvPr>
          <p:cNvPicPr>
            <a:picLocks noChangeAspect="1"/>
          </p:cNvPicPr>
          <p:nvPr/>
        </p:nvPicPr>
        <p:blipFill>
          <a:blip r:embed="rId2"/>
          <a:stretch>
            <a:fillRect/>
          </a:stretch>
        </p:blipFill>
        <p:spPr>
          <a:xfrm>
            <a:off x="1767254" y="167054"/>
            <a:ext cx="9187961" cy="6479931"/>
          </a:xfrm>
          <a:prstGeom prst="rect">
            <a:avLst/>
          </a:prstGeom>
        </p:spPr>
      </p:pic>
      <p:sp>
        <p:nvSpPr>
          <p:cNvPr id="5" name="Rectangle: Rounded Corners 4">
            <a:extLst>
              <a:ext uri="{FF2B5EF4-FFF2-40B4-BE49-F238E27FC236}">
                <a16:creationId xmlns:a16="http://schemas.microsoft.com/office/drawing/2014/main" id="{C4349643-3AB2-4EB4-8332-E3F7519BE1FD}"/>
              </a:ext>
            </a:extLst>
          </p:cNvPr>
          <p:cNvSpPr/>
          <p:nvPr/>
        </p:nvSpPr>
        <p:spPr>
          <a:xfrm>
            <a:off x="9200327" y="6028660"/>
            <a:ext cx="1754888" cy="4678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A0E7EFE5-11BB-4911-BBDB-4E948FB6F4BE}"/>
              </a:ext>
            </a:extLst>
          </p:cNvPr>
          <p:cNvSpPr/>
          <p:nvPr/>
        </p:nvSpPr>
        <p:spPr>
          <a:xfrm>
            <a:off x="3921368" y="2039815"/>
            <a:ext cx="6638193" cy="7561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55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72</a:t>
            </a:fld>
            <a:endParaRPr lang="en-US" dirty="0"/>
          </a:p>
        </p:txBody>
      </p:sp>
      <p:grpSp>
        <p:nvGrpSpPr>
          <p:cNvPr id="2" name="Group 1">
            <a:extLst>
              <a:ext uri="{FF2B5EF4-FFF2-40B4-BE49-F238E27FC236}">
                <a16:creationId xmlns:a16="http://schemas.microsoft.com/office/drawing/2014/main" id="{F009417E-0954-4AA4-BDA8-30B431F3EF2B}"/>
              </a:ext>
            </a:extLst>
          </p:cNvPr>
          <p:cNvGrpSpPr/>
          <p:nvPr/>
        </p:nvGrpSpPr>
        <p:grpSpPr>
          <a:xfrm>
            <a:off x="1424354" y="202224"/>
            <a:ext cx="9944100" cy="6552067"/>
            <a:chOff x="1424354" y="202224"/>
            <a:chExt cx="9944100" cy="6552067"/>
          </a:xfrm>
        </p:grpSpPr>
        <p:pic>
          <p:nvPicPr>
            <p:cNvPr id="6" name="Picture 5">
              <a:extLst>
                <a:ext uri="{FF2B5EF4-FFF2-40B4-BE49-F238E27FC236}">
                  <a16:creationId xmlns:a16="http://schemas.microsoft.com/office/drawing/2014/main" id="{E40A5570-E583-4F0F-9EC2-99E50039A2F8}"/>
                </a:ext>
              </a:extLst>
            </p:cNvPr>
            <p:cNvPicPr>
              <a:picLocks noChangeAspect="1"/>
            </p:cNvPicPr>
            <p:nvPr/>
          </p:nvPicPr>
          <p:blipFill>
            <a:blip r:embed="rId2"/>
            <a:stretch>
              <a:fillRect/>
            </a:stretch>
          </p:blipFill>
          <p:spPr>
            <a:xfrm>
              <a:off x="1424354" y="202224"/>
              <a:ext cx="9944100" cy="6462346"/>
            </a:xfrm>
            <a:prstGeom prst="rect">
              <a:avLst/>
            </a:prstGeom>
          </p:spPr>
        </p:pic>
        <p:sp>
          <p:nvSpPr>
            <p:cNvPr id="7" name="Rectangle: Rounded Corners 6">
              <a:extLst>
                <a:ext uri="{FF2B5EF4-FFF2-40B4-BE49-F238E27FC236}">
                  <a16:creationId xmlns:a16="http://schemas.microsoft.com/office/drawing/2014/main" id="{55CDB245-76F9-4BD4-835B-06CE6183B27F}"/>
                </a:ext>
              </a:extLst>
            </p:cNvPr>
            <p:cNvSpPr/>
            <p:nvPr/>
          </p:nvSpPr>
          <p:spPr>
            <a:xfrm>
              <a:off x="9553668" y="6122754"/>
              <a:ext cx="1814786" cy="631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6603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73</a:t>
            </a:fld>
            <a:endParaRPr lang="en-US" dirty="0"/>
          </a:p>
        </p:txBody>
      </p:sp>
      <p:pic>
        <p:nvPicPr>
          <p:cNvPr id="10" name="Picture 9">
            <a:extLst>
              <a:ext uri="{FF2B5EF4-FFF2-40B4-BE49-F238E27FC236}">
                <a16:creationId xmlns:a16="http://schemas.microsoft.com/office/drawing/2014/main" id="{332270B4-924C-4381-ADF9-9A3201E3A63D}"/>
              </a:ext>
            </a:extLst>
          </p:cNvPr>
          <p:cNvPicPr>
            <a:picLocks noChangeAspect="1"/>
          </p:cNvPicPr>
          <p:nvPr/>
        </p:nvPicPr>
        <p:blipFill>
          <a:blip r:embed="rId2"/>
          <a:stretch>
            <a:fillRect/>
          </a:stretch>
        </p:blipFill>
        <p:spPr>
          <a:xfrm>
            <a:off x="1978268" y="157279"/>
            <a:ext cx="9047285" cy="6543442"/>
          </a:xfrm>
          <a:prstGeom prst="rect">
            <a:avLst/>
          </a:prstGeom>
        </p:spPr>
      </p:pic>
      <p:sp>
        <p:nvSpPr>
          <p:cNvPr id="6" name="Rectangle: Rounded Corners 5">
            <a:extLst>
              <a:ext uri="{FF2B5EF4-FFF2-40B4-BE49-F238E27FC236}">
                <a16:creationId xmlns:a16="http://schemas.microsoft.com/office/drawing/2014/main" id="{3CDAA51E-B1CD-48EC-A957-633392339848}"/>
              </a:ext>
            </a:extLst>
          </p:cNvPr>
          <p:cNvSpPr/>
          <p:nvPr/>
        </p:nvSpPr>
        <p:spPr>
          <a:xfrm>
            <a:off x="8327847" y="1076710"/>
            <a:ext cx="2280788" cy="3517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0E4AFA-38D0-4A76-AF26-2807847CDFE8}"/>
              </a:ext>
            </a:extLst>
          </p:cNvPr>
          <p:cNvSpPr/>
          <p:nvPr/>
        </p:nvSpPr>
        <p:spPr>
          <a:xfrm>
            <a:off x="8600494" y="3598528"/>
            <a:ext cx="2131233" cy="3517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A15F7B0-DC5B-4F05-B61B-8F8E11B54582}"/>
              </a:ext>
            </a:extLst>
          </p:cNvPr>
          <p:cNvSpPr/>
          <p:nvPr/>
        </p:nvSpPr>
        <p:spPr>
          <a:xfrm>
            <a:off x="3574378" y="4617913"/>
            <a:ext cx="4123593"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0BE30ED-833A-4403-A56B-2FD1A9595D33}"/>
              </a:ext>
            </a:extLst>
          </p:cNvPr>
          <p:cNvSpPr/>
          <p:nvPr/>
        </p:nvSpPr>
        <p:spPr>
          <a:xfrm>
            <a:off x="9264538" y="6309323"/>
            <a:ext cx="1898388" cy="484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1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74</a:t>
            </a:fld>
            <a:endParaRPr lang="en-US" dirty="0"/>
          </a:p>
        </p:txBody>
      </p:sp>
      <p:pic>
        <p:nvPicPr>
          <p:cNvPr id="8" name="Picture 7">
            <a:extLst>
              <a:ext uri="{FF2B5EF4-FFF2-40B4-BE49-F238E27FC236}">
                <a16:creationId xmlns:a16="http://schemas.microsoft.com/office/drawing/2014/main" id="{5D9E6B43-285D-493D-BCD7-B3DEACA65166}"/>
              </a:ext>
            </a:extLst>
          </p:cNvPr>
          <p:cNvPicPr>
            <a:picLocks noChangeAspect="1"/>
          </p:cNvPicPr>
          <p:nvPr/>
        </p:nvPicPr>
        <p:blipFill>
          <a:blip r:embed="rId2"/>
          <a:stretch>
            <a:fillRect/>
          </a:stretch>
        </p:blipFill>
        <p:spPr>
          <a:xfrm>
            <a:off x="1494691" y="170134"/>
            <a:ext cx="9924675" cy="6432889"/>
          </a:xfrm>
          <a:prstGeom prst="rect">
            <a:avLst/>
          </a:prstGeom>
        </p:spPr>
      </p:pic>
      <p:sp>
        <p:nvSpPr>
          <p:cNvPr id="6" name="Rectangle: Rounded Corners 5">
            <a:extLst>
              <a:ext uri="{FF2B5EF4-FFF2-40B4-BE49-F238E27FC236}">
                <a16:creationId xmlns:a16="http://schemas.microsoft.com/office/drawing/2014/main" id="{559EE517-392B-43CB-8684-AD710A0CBE9A}"/>
              </a:ext>
            </a:extLst>
          </p:cNvPr>
          <p:cNvSpPr/>
          <p:nvPr/>
        </p:nvSpPr>
        <p:spPr>
          <a:xfrm>
            <a:off x="8654086" y="1317525"/>
            <a:ext cx="2417884"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39BB896-CD76-4E0F-A7E1-F44E5F277F26}"/>
              </a:ext>
            </a:extLst>
          </p:cNvPr>
          <p:cNvSpPr/>
          <p:nvPr/>
        </p:nvSpPr>
        <p:spPr>
          <a:xfrm>
            <a:off x="9637016" y="6122754"/>
            <a:ext cx="1868325" cy="5492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1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75</a:t>
            </a:fld>
            <a:endParaRPr lang="en-US" dirty="0"/>
          </a:p>
        </p:txBody>
      </p:sp>
      <p:grpSp>
        <p:nvGrpSpPr>
          <p:cNvPr id="2" name="Group 1">
            <a:extLst>
              <a:ext uri="{FF2B5EF4-FFF2-40B4-BE49-F238E27FC236}">
                <a16:creationId xmlns:a16="http://schemas.microsoft.com/office/drawing/2014/main" id="{DA99EC10-C398-46FC-9935-17C4B0CE6D4A}"/>
              </a:ext>
            </a:extLst>
          </p:cNvPr>
          <p:cNvGrpSpPr/>
          <p:nvPr/>
        </p:nvGrpSpPr>
        <p:grpSpPr>
          <a:xfrm>
            <a:off x="1485900" y="211015"/>
            <a:ext cx="10025779" cy="6356839"/>
            <a:chOff x="1485900" y="211015"/>
            <a:chExt cx="10025779" cy="6356839"/>
          </a:xfrm>
        </p:grpSpPr>
        <p:pic>
          <p:nvPicPr>
            <p:cNvPr id="6" name="Picture 5">
              <a:extLst>
                <a:ext uri="{FF2B5EF4-FFF2-40B4-BE49-F238E27FC236}">
                  <a16:creationId xmlns:a16="http://schemas.microsoft.com/office/drawing/2014/main" id="{75887E39-619A-4C95-86C6-FBBDF8FBA289}"/>
                </a:ext>
              </a:extLst>
            </p:cNvPr>
            <p:cNvPicPr>
              <a:picLocks noChangeAspect="1"/>
            </p:cNvPicPr>
            <p:nvPr/>
          </p:nvPicPr>
          <p:blipFill>
            <a:blip r:embed="rId2"/>
            <a:stretch>
              <a:fillRect/>
            </a:stretch>
          </p:blipFill>
          <p:spPr>
            <a:xfrm>
              <a:off x="1485900" y="211015"/>
              <a:ext cx="10025779" cy="6356839"/>
            </a:xfrm>
            <a:prstGeom prst="rect">
              <a:avLst/>
            </a:prstGeom>
          </p:spPr>
        </p:pic>
        <p:sp>
          <p:nvSpPr>
            <p:cNvPr id="7" name="Rectangle: Rounded Corners 6">
              <a:extLst>
                <a:ext uri="{FF2B5EF4-FFF2-40B4-BE49-F238E27FC236}">
                  <a16:creationId xmlns:a16="http://schemas.microsoft.com/office/drawing/2014/main" id="{81813645-A924-4DE1-8CF0-31DFCD4A16AA}"/>
                </a:ext>
              </a:extLst>
            </p:cNvPr>
            <p:cNvSpPr/>
            <p:nvPr/>
          </p:nvSpPr>
          <p:spPr>
            <a:xfrm>
              <a:off x="9534132" y="5806985"/>
              <a:ext cx="1842486" cy="631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48462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76</a:t>
            </a:fld>
            <a:endParaRPr lang="en-US" dirty="0"/>
          </a:p>
        </p:txBody>
      </p:sp>
      <p:grpSp>
        <p:nvGrpSpPr>
          <p:cNvPr id="12" name="Group 11">
            <a:extLst>
              <a:ext uri="{FF2B5EF4-FFF2-40B4-BE49-F238E27FC236}">
                <a16:creationId xmlns:a16="http://schemas.microsoft.com/office/drawing/2014/main" id="{1EB362C2-ED3E-4808-B1FC-CF5496723C1C}"/>
              </a:ext>
            </a:extLst>
          </p:cNvPr>
          <p:cNvGrpSpPr/>
          <p:nvPr/>
        </p:nvGrpSpPr>
        <p:grpSpPr>
          <a:xfrm>
            <a:off x="1533486" y="4242110"/>
            <a:ext cx="9821645" cy="2067213"/>
            <a:chOff x="1120248" y="3992743"/>
            <a:chExt cx="9821645" cy="2067213"/>
          </a:xfrm>
        </p:grpSpPr>
        <p:pic>
          <p:nvPicPr>
            <p:cNvPr id="7" name="Picture 6">
              <a:extLst>
                <a:ext uri="{FF2B5EF4-FFF2-40B4-BE49-F238E27FC236}">
                  <a16:creationId xmlns:a16="http://schemas.microsoft.com/office/drawing/2014/main" id="{F5E7887F-3137-483C-9204-5D0E03A3979E}"/>
                </a:ext>
              </a:extLst>
            </p:cNvPr>
            <p:cNvPicPr>
              <a:picLocks noChangeAspect="1"/>
            </p:cNvPicPr>
            <p:nvPr/>
          </p:nvPicPr>
          <p:blipFill>
            <a:blip r:embed="rId2"/>
            <a:stretch>
              <a:fillRect/>
            </a:stretch>
          </p:blipFill>
          <p:spPr>
            <a:xfrm>
              <a:off x="1120248" y="3992743"/>
              <a:ext cx="5591955" cy="342948"/>
            </a:xfrm>
            <a:prstGeom prst="rect">
              <a:avLst/>
            </a:prstGeom>
          </p:spPr>
        </p:pic>
        <p:pic>
          <p:nvPicPr>
            <p:cNvPr id="9" name="Picture 8">
              <a:extLst>
                <a:ext uri="{FF2B5EF4-FFF2-40B4-BE49-F238E27FC236}">
                  <a16:creationId xmlns:a16="http://schemas.microsoft.com/office/drawing/2014/main" id="{2345F7F6-6955-43C3-9A7D-FCBE702BFE2E}"/>
                </a:ext>
              </a:extLst>
            </p:cNvPr>
            <p:cNvPicPr>
              <a:picLocks noChangeAspect="1"/>
            </p:cNvPicPr>
            <p:nvPr/>
          </p:nvPicPr>
          <p:blipFill>
            <a:blip r:embed="rId3"/>
            <a:stretch>
              <a:fillRect/>
            </a:stretch>
          </p:blipFill>
          <p:spPr>
            <a:xfrm>
              <a:off x="6712203" y="3992743"/>
              <a:ext cx="4229690" cy="2067213"/>
            </a:xfrm>
            <a:prstGeom prst="rect">
              <a:avLst/>
            </a:prstGeom>
          </p:spPr>
        </p:pic>
      </p:grpSp>
      <p:grpSp>
        <p:nvGrpSpPr>
          <p:cNvPr id="3" name="Group 2">
            <a:extLst>
              <a:ext uri="{FF2B5EF4-FFF2-40B4-BE49-F238E27FC236}">
                <a16:creationId xmlns:a16="http://schemas.microsoft.com/office/drawing/2014/main" id="{83DCF6C3-C82E-4240-B0C4-9535D2EF1474}"/>
              </a:ext>
            </a:extLst>
          </p:cNvPr>
          <p:cNvGrpSpPr/>
          <p:nvPr/>
        </p:nvGrpSpPr>
        <p:grpSpPr>
          <a:xfrm>
            <a:off x="1421405" y="298939"/>
            <a:ext cx="10564699" cy="3755426"/>
            <a:chOff x="1421405" y="298939"/>
            <a:chExt cx="10564699" cy="3755426"/>
          </a:xfrm>
        </p:grpSpPr>
        <p:grpSp>
          <p:nvGrpSpPr>
            <p:cNvPr id="10" name="Group 9">
              <a:extLst>
                <a:ext uri="{FF2B5EF4-FFF2-40B4-BE49-F238E27FC236}">
                  <a16:creationId xmlns:a16="http://schemas.microsoft.com/office/drawing/2014/main" id="{1D69832A-F41C-4532-824B-2AB17E32AB0D}"/>
                </a:ext>
              </a:extLst>
            </p:cNvPr>
            <p:cNvGrpSpPr/>
            <p:nvPr/>
          </p:nvGrpSpPr>
          <p:grpSpPr>
            <a:xfrm>
              <a:off x="1421405" y="1177414"/>
              <a:ext cx="10564699" cy="2876951"/>
              <a:chOff x="1263143" y="882397"/>
              <a:chExt cx="10564699" cy="2876951"/>
            </a:xfrm>
          </p:grpSpPr>
          <p:pic>
            <p:nvPicPr>
              <p:cNvPr id="2" name="Picture 1">
                <a:extLst>
                  <a:ext uri="{FF2B5EF4-FFF2-40B4-BE49-F238E27FC236}">
                    <a16:creationId xmlns:a16="http://schemas.microsoft.com/office/drawing/2014/main" id="{6FA08BFC-6F9B-4C18-8464-697DF0ABE42C}"/>
                  </a:ext>
                </a:extLst>
              </p:cNvPr>
              <p:cNvPicPr>
                <a:picLocks noChangeAspect="1"/>
              </p:cNvPicPr>
              <p:nvPr/>
            </p:nvPicPr>
            <p:blipFill>
              <a:blip r:embed="rId4"/>
              <a:stretch>
                <a:fillRect/>
              </a:stretch>
            </p:blipFill>
            <p:spPr>
              <a:xfrm>
                <a:off x="6712203" y="882397"/>
                <a:ext cx="5115639" cy="2876951"/>
              </a:xfrm>
              <a:prstGeom prst="rect">
                <a:avLst/>
              </a:prstGeom>
            </p:spPr>
          </p:pic>
          <p:pic>
            <p:nvPicPr>
              <p:cNvPr id="5" name="Picture 4">
                <a:extLst>
                  <a:ext uri="{FF2B5EF4-FFF2-40B4-BE49-F238E27FC236}">
                    <a16:creationId xmlns:a16="http://schemas.microsoft.com/office/drawing/2014/main" id="{2B0E35CA-46F5-4C99-844C-E5386732CE89}"/>
                  </a:ext>
                </a:extLst>
              </p:cNvPr>
              <p:cNvPicPr>
                <a:picLocks noChangeAspect="1"/>
              </p:cNvPicPr>
              <p:nvPr/>
            </p:nvPicPr>
            <p:blipFill>
              <a:blip r:embed="rId5"/>
              <a:stretch>
                <a:fillRect/>
              </a:stretch>
            </p:blipFill>
            <p:spPr>
              <a:xfrm>
                <a:off x="1263143" y="882397"/>
                <a:ext cx="5449060" cy="362001"/>
              </a:xfrm>
              <a:prstGeom prst="rect">
                <a:avLst/>
              </a:prstGeom>
            </p:spPr>
          </p:pic>
        </p:grpSp>
        <p:sp>
          <p:nvSpPr>
            <p:cNvPr id="13" name="TextBox 12">
              <a:extLst>
                <a:ext uri="{FF2B5EF4-FFF2-40B4-BE49-F238E27FC236}">
                  <a16:creationId xmlns:a16="http://schemas.microsoft.com/office/drawing/2014/main" id="{CCE4452B-8A98-4B4A-BB5D-AB0EAF725241}"/>
                </a:ext>
              </a:extLst>
            </p:cNvPr>
            <p:cNvSpPr txBox="1"/>
            <p:nvPr/>
          </p:nvSpPr>
          <p:spPr>
            <a:xfrm>
              <a:off x="1421405" y="298939"/>
              <a:ext cx="9397348" cy="461665"/>
            </a:xfrm>
            <a:prstGeom prst="rect">
              <a:avLst/>
            </a:prstGeom>
            <a:noFill/>
            <a:ln w="38100">
              <a:solidFill>
                <a:srgbClr val="FF0000"/>
              </a:solidFill>
            </a:ln>
          </p:spPr>
          <p:txBody>
            <a:bodyPr wrap="square" rtlCol="0">
              <a:spAutoFit/>
            </a:bodyPr>
            <a:lstStyle/>
            <a:p>
              <a:r>
                <a:rPr lang="en-US" sz="2400" b="1" dirty="0">
                  <a:solidFill>
                    <a:schemeClr val="bg1"/>
                  </a:solidFill>
                </a:rPr>
                <a:t>Let’s talk about two specific questions about why you are not working</a:t>
              </a:r>
            </a:p>
          </p:txBody>
        </p:sp>
      </p:grpSp>
    </p:spTree>
    <p:extLst>
      <p:ext uri="{BB962C8B-B14F-4D97-AF65-F5344CB8AC3E}">
        <p14:creationId xmlns:p14="http://schemas.microsoft.com/office/powerpoint/2010/main" val="36704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77</a:t>
            </a:fld>
            <a:endParaRPr lang="en-US" dirty="0"/>
          </a:p>
        </p:txBody>
      </p:sp>
      <p:pic>
        <p:nvPicPr>
          <p:cNvPr id="5" name="Picture 4">
            <a:extLst>
              <a:ext uri="{FF2B5EF4-FFF2-40B4-BE49-F238E27FC236}">
                <a16:creationId xmlns:a16="http://schemas.microsoft.com/office/drawing/2014/main" id="{990B3E32-E079-4360-8026-AA525AFB35BD}"/>
              </a:ext>
            </a:extLst>
          </p:cNvPr>
          <p:cNvPicPr>
            <a:picLocks noChangeAspect="1"/>
          </p:cNvPicPr>
          <p:nvPr/>
        </p:nvPicPr>
        <p:blipFill>
          <a:blip r:embed="rId2"/>
          <a:stretch>
            <a:fillRect/>
          </a:stretch>
        </p:blipFill>
        <p:spPr>
          <a:xfrm>
            <a:off x="1547446" y="175846"/>
            <a:ext cx="9874975" cy="6392008"/>
          </a:xfrm>
          <a:prstGeom prst="rect">
            <a:avLst/>
          </a:prstGeom>
        </p:spPr>
      </p:pic>
      <p:sp>
        <p:nvSpPr>
          <p:cNvPr id="6" name="Rectangle: Rounded Corners 5">
            <a:extLst>
              <a:ext uri="{FF2B5EF4-FFF2-40B4-BE49-F238E27FC236}">
                <a16:creationId xmlns:a16="http://schemas.microsoft.com/office/drawing/2014/main" id="{F04A4867-F0DE-47A0-8393-E3BD623C7DD7}"/>
              </a:ext>
            </a:extLst>
          </p:cNvPr>
          <p:cNvSpPr/>
          <p:nvPr/>
        </p:nvSpPr>
        <p:spPr>
          <a:xfrm>
            <a:off x="9368920" y="5936317"/>
            <a:ext cx="1842486" cy="631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C6615D2-EB66-4929-94EE-5D4EC9D14EFB}"/>
              </a:ext>
            </a:extLst>
          </p:cNvPr>
          <p:cNvSpPr/>
          <p:nvPr/>
        </p:nvSpPr>
        <p:spPr>
          <a:xfrm>
            <a:off x="7630974" y="2237687"/>
            <a:ext cx="3464918" cy="30464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015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78</a:t>
            </a:fld>
            <a:endParaRPr lang="en-US" dirty="0"/>
          </a:p>
        </p:txBody>
      </p:sp>
      <p:grpSp>
        <p:nvGrpSpPr>
          <p:cNvPr id="2" name="Group 1">
            <a:extLst>
              <a:ext uri="{FF2B5EF4-FFF2-40B4-BE49-F238E27FC236}">
                <a16:creationId xmlns:a16="http://schemas.microsoft.com/office/drawing/2014/main" id="{813DA342-210F-467F-BDFD-C2C51777EA99}"/>
              </a:ext>
            </a:extLst>
          </p:cNvPr>
          <p:cNvGrpSpPr/>
          <p:nvPr/>
        </p:nvGrpSpPr>
        <p:grpSpPr>
          <a:xfrm>
            <a:off x="1512276" y="193431"/>
            <a:ext cx="10182412" cy="6374423"/>
            <a:chOff x="1512276" y="193431"/>
            <a:chExt cx="10182412" cy="6374423"/>
          </a:xfrm>
        </p:grpSpPr>
        <p:pic>
          <p:nvPicPr>
            <p:cNvPr id="6" name="Picture 5">
              <a:extLst>
                <a:ext uri="{FF2B5EF4-FFF2-40B4-BE49-F238E27FC236}">
                  <a16:creationId xmlns:a16="http://schemas.microsoft.com/office/drawing/2014/main" id="{401F6F0A-4542-416A-AD58-8A92FA06DCE7}"/>
                </a:ext>
              </a:extLst>
            </p:cNvPr>
            <p:cNvPicPr>
              <a:picLocks noChangeAspect="1"/>
            </p:cNvPicPr>
            <p:nvPr/>
          </p:nvPicPr>
          <p:blipFill>
            <a:blip r:embed="rId2"/>
            <a:stretch>
              <a:fillRect/>
            </a:stretch>
          </p:blipFill>
          <p:spPr>
            <a:xfrm>
              <a:off x="1512276" y="193431"/>
              <a:ext cx="9999403" cy="6374423"/>
            </a:xfrm>
            <a:prstGeom prst="rect">
              <a:avLst/>
            </a:prstGeom>
          </p:spPr>
        </p:pic>
        <p:sp>
          <p:nvSpPr>
            <p:cNvPr id="5" name="Rectangle: Rounded Corners 4">
              <a:extLst>
                <a:ext uri="{FF2B5EF4-FFF2-40B4-BE49-F238E27FC236}">
                  <a16:creationId xmlns:a16="http://schemas.microsoft.com/office/drawing/2014/main" id="{75951E97-78AC-43B3-B0F9-435A13BA4B4E}"/>
                </a:ext>
              </a:extLst>
            </p:cNvPr>
            <p:cNvSpPr/>
            <p:nvPr/>
          </p:nvSpPr>
          <p:spPr>
            <a:xfrm>
              <a:off x="9646420" y="5985923"/>
              <a:ext cx="2048268" cy="581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E3B66A5-35DC-4112-8D36-1EA729B0FE88}"/>
                </a:ext>
              </a:extLst>
            </p:cNvPr>
            <p:cNvSpPr/>
            <p:nvPr/>
          </p:nvSpPr>
          <p:spPr>
            <a:xfrm>
              <a:off x="8772191" y="1207000"/>
              <a:ext cx="2739488" cy="4079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3471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79</a:t>
            </a:fld>
            <a:endParaRPr lang="en-US" dirty="0"/>
          </a:p>
        </p:txBody>
      </p:sp>
      <p:grpSp>
        <p:nvGrpSpPr>
          <p:cNvPr id="2" name="Group 1">
            <a:extLst>
              <a:ext uri="{FF2B5EF4-FFF2-40B4-BE49-F238E27FC236}">
                <a16:creationId xmlns:a16="http://schemas.microsoft.com/office/drawing/2014/main" id="{CA28A209-F267-4258-BB89-570521F40182}"/>
              </a:ext>
            </a:extLst>
          </p:cNvPr>
          <p:cNvGrpSpPr/>
          <p:nvPr/>
        </p:nvGrpSpPr>
        <p:grpSpPr>
          <a:xfrm>
            <a:off x="1329267" y="121042"/>
            <a:ext cx="10182412" cy="6490773"/>
            <a:chOff x="1329267" y="121042"/>
            <a:chExt cx="10182412" cy="6490773"/>
          </a:xfrm>
        </p:grpSpPr>
        <p:pic>
          <p:nvPicPr>
            <p:cNvPr id="3" name="Picture 2">
              <a:extLst>
                <a:ext uri="{FF2B5EF4-FFF2-40B4-BE49-F238E27FC236}">
                  <a16:creationId xmlns:a16="http://schemas.microsoft.com/office/drawing/2014/main" id="{9D49318E-09D2-4FDB-8C94-F20D27567DAD}"/>
                </a:ext>
              </a:extLst>
            </p:cNvPr>
            <p:cNvPicPr>
              <a:picLocks noChangeAspect="1"/>
            </p:cNvPicPr>
            <p:nvPr/>
          </p:nvPicPr>
          <p:blipFill>
            <a:blip r:embed="rId2"/>
            <a:stretch>
              <a:fillRect/>
            </a:stretch>
          </p:blipFill>
          <p:spPr>
            <a:xfrm>
              <a:off x="1329267" y="121042"/>
              <a:ext cx="10182412" cy="6490773"/>
            </a:xfrm>
            <a:prstGeom prst="rect">
              <a:avLst/>
            </a:prstGeom>
          </p:spPr>
        </p:pic>
        <p:sp>
          <p:nvSpPr>
            <p:cNvPr id="6" name="Rectangle: Rounded Corners 5">
              <a:extLst>
                <a:ext uri="{FF2B5EF4-FFF2-40B4-BE49-F238E27FC236}">
                  <a16:creationId xmlns:a16="http://schemas.microsoft.com/office/drawing/2014/main" id="{6EC01D2D-5FD5-44EB-AA8B-D240796B6344}"/>
                </a:ext>
              </a:extLst>
            </p:cNvPr>
            <p:cNvSpPr/>
            <p:nvPr/>
          </p:nvSpPr>
          <p:spPr>
            <a:xfrm>
              <a:off x="9112102" y="1260887"/>
              <a:ext cx="2286000" cy="4274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917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dirty="0"/>
              <a:t>Filing an Unemployment Insurance Claim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32845632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9D81FC-674E-459C-8B20-0B27DB4F179D}"/>
              </a:ext>
            </a:extLst>
          </p:cNvPr>
          <p:cNvPicPr>
            <a:picLocks noChangeAspect="1"/>
          </p:cNvPicPr>
          <p:nvPr/>
        </p:nvPicPr>
        <p:blipFill>
          <a:blip r:embed="rId2"/>
          <a:stretch>
            <a:fillRect/>
          </a:stretch>
        </p:blipFill>
        <p:spPr>
          <a:xfrm>
            <a:off x="1561277" y="250579"/>
            <a:ext cx="9656072" cy="6356839"/>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80</a:t>
            </a:fld>
            <a:endParaRPr lang="en-US" dirty="0"/>
          </a:p>
        </p:txBody>
      </p:sp>
      <p:grpSp>
        <p:nvGrpSpPr>
          <p:cNvPr id="3" name="Group 2">
            <a:extLst>
              <a:ext uri="{FF2B5EF4-FFF2-40B4-BE49-F238E27FC236}">
                <a16:creationId xmlns:a16="http://schemas.microsoft.com/office/drawing/2014/main" id="{FC8A4B1F-000D-432E-B060-327A0CFB511C}"/>
              </a:ext>
            </a:extLst>
          </p:cNvPr>
          <p:cNvGrpSpPr/>
          <p:nvPr/>
        </p:nvGrpSpPr>
        <p:grpSpPr>
          <a:xfrm>
            <a:off x="1809920" y="3094891"/>
            <a:ext cx="2807221" cy="1837227"/>
            <a:chOff x="341938" y="3226778"/>
            <a:chExt cx="3477931" cy="1438728"/>
          </a:xfrm>
        </p:grpSpPr>
        <p:sp>
          <p:nvSpPr>
            <p:cNvPr id="5" name="TextBox 4">
              <a:extLst>
                <a:ext uri="{FF2B5EF4-FFF2-40B4-BE49-F238E27FC236}">
                  <a16:creationId xmlns:a16="http://schemas.microsoft.com/office/drawing/2014/main" id="{E8632FB2-5E8A-430C-AD6C-B7B324C45B25}"/>
                </a:ext>
              </a:extLst>
            </p:cNvPr>
            <p:cNvSpPr txBox="1"/>
            <p:nvPr/>
          </p:nvSpPr>
          <p:spPr>
            <a:xfrm>
              <a:off x="341938" y="3226778"/>
              <a:ext cx="3254117" cy="923330"/>
            </a:xfrm>
            <a:prstGeom prst="rect">
              <a:avLst/>
            </a:prstGeom>
            <a:noFill/>
            <a:ln w="38100">
              <a:solidFill>
                <a:srgbClr val="FF0000"/>
              </a:solidFill>
            </a:ln>
          </p:spPr>
          <p:txBody>
            <a:bodyPr wrap="square" rtlCol="0">
              <a:spAutoFit/>
            </a:bodyPr>
            <a:lstStyle/>
            <a:p>
              <a:r>
                <a:rPr lang="en-US" dirty="0">
                  <a:solidFill>
                    <a:schemeClr val="bg1"/>
                  </a:solidFill>
                </a:rPr>
                <a:t>These are end dates for the entire quarter.  The Mar 31 date, means earnings Jan 1-Mar 31.</a:t>
              </a:r>
            </a:p>
          </p:txBody>
        </p:sp>
        <p:sp>
          <p:nvSpPr>
            <p:cNvPr id="6" name="Arrow: Left 5">
              <a:extLst>
                <a:ext uri="{FF2B5EF4-FFF2-40B4-BE49-F238E27FC236}">
                  <a16:creationId xmlns:a16="http://schemas.microsoft.com/office/drawing/2014/main" id="{93FD643D-40F1-471D-8FDF-AF5C25C20659}"/>
                </a:ext>
              </a:extLst>
            </p:cNvPr>
            <p:cNvSpPr/>
            <p:nvPr/>
          </p:nvSpPr>
          <p:spPr>
            <a:xfrm rot="12088528">
              <a:off x="2583372" y="4210081"/>
              <a:ext cx="1236497"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FB209929-568E-4894-8837-C00F8DF01F5F}"/>
              </a:ext>
            </a:extLst>
          </p:cNvPr>
          <p:cNvSpPr/>
          <p:nvPr/>
        </p:nvSpPr>
        <p:spPr>
          <a:xfrm>
            <a:off x="4462867" y="5778592"/>
            <a:ext cx="2037580" cy="3441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List of acceptable documents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81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0" y="2336870"/>
            <a:ext cx="9522405" cy="4063930"/>
          </a:xfrm>
        </p:spPr>
        <p:txBody>
          <a:bodyPr>
            <a:normAutofit fontScale="92500" lnSpcReduction="10000"/>
          </a:bodyPr>
          <a:lstStyle/>
          <a:p>
            <a:r>
              <a:rPr lang="en-US" dirty="0"/>
              <a:t>1125-E - compensation in column F</a:t>
            </a:r>
          </a:p>
          <a:p>
            <a:r>
              <a:rPr lang="en-US" dirty="0"/>
              <a:t>W2 – Line 5</a:t>
            </a:r>
          </a:p>
          <a:p>
            <a:r>
              <a:rPr lang="en-US" dirty="0"/>
              <a:t>1040-Single Filing, line 11b</a:t>
            </a:r>
          </a:p>
          <a:p>
            <a:r>
              <a:rPr lang="en-US" dirty="0"/>
              <a:t>1040 -Joint Filing, Line 31</a:t>
            </a:r>
          </a:p>
          <a:p>
            <a:r>
              <a:rPr lang="en-US" dirty="0"/>
              <a:t>Schedule C, Line 31</a:t>
            </a:r>
          </a:p>
          <a:p>
            <a:r>
              <a:rPr lang="en-US" dirty="0"/>
              <a:t>Schedule F, Line 34</a:t>
            </a:r>
          </a:p>
          <a:p>
            <a:r>
              <a:rPr lang="en-US" dirty="0"/>
              <a:t>1099-Misc – Box 3 or 7</a:t>
            </a:r>
          </a:p>
          <a:p>
            <a:r>
              <a:rPr lang="en-US" dirty="0"/>
              <a:t>1040-SE – Box 2</a:t>
            </a:r>
          </a:p>
          <a:p>
            <a:r>
              <a:rPr lang="en-US" dirty="0"/>
              <a:t>1065 Schedule K-1 – Box 14</a:t>
            </a:r>
          </a:p>
          <a:p>
            <a:r>
              <a:rPr lang="en-US" u="sng" dirty="0"/>
              <a:t>Tax records from 2018 are not acceptable</a:t>
            </a:r>
          </a:p>
          <a:p>
            <a:pPr marL="0" indent="0">
              <a:buNone/>
            </a:pPr>
            <a:endParaRPr lang="en-US" dirty="0"/>
          </a:p>
        </p:txBody>
      </p:sp>
    </p:spTree>
    <p:extLst>
      <p:ext uri="{BB962C8B-B14F-4D97-AF65-F5344CB8AC3E}">
        <p14:creationId xmlns:p14="http://schemas.microsoft.com/office/powerpoint/2010/main" val="3264683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82</a:t>
            </a:fld>
            <a:endParaRPr lang="en-US" dirty="0"/>
          </a:p>
        </p:txBody>
      </p:sp>
      <p:grpSp>
        <p:nvGrpSpPr>
          <p:cNvPr id="3" name="Group 2">
            <a:extLst>
              <a:ext uri="{FF2B5EF4-FFF2-40B4-BE49-F238E27FC236}">
                <a16:creationId xmlns:a16="http://schemas.microsoft.com/office/drawing/2014/main" id="{DD9A0107-4CEC-4A88-B4E0-F4497D978A28}"/>
              </a:ext>
            </a:extLst>
          </p:cNvPr>
          <p:cNvGrpSpPr/>
          <p:nvPr/>
        </p:nvGrpSpPr>
        <p:grpSpPr>
          <a:xfrm>
            <a:off x="2043545" y="184638"/>
            <a:ext cx="8779786" cy="6427177"/>
            <a:chOff x="2043545" y="0"/>
            <a:chExt cx="8104909" cy="6858000"/>
          </a:xfrm>
        </p:grpSpPr>
        <p:pic>
          <p:nvPicPr>
            <p:cNvPr id="2" name="Picture 1">
              <a:extLst>
                <a:ext uri="{FF2B5EF4-FFF2-40B4-BE49-F238E27FC236}">
                  <a16:creationId xmlns:a16="http://schemas.microsoft.com/office/drawing/2014/main" id="{858B1D0F-434A-46C5-AD6D-E85CBB32E459}"/>
                </a:ext>
              </a:extLst>
            </p:cNvPr>
            <p:cNvPicPr>
              <a:picLocks noChangeAspect="1"/>
            </p:cNvPicPr>
            <p:nvPr/>
          </p:nvPicPr>
          <p:blipFill>
            <a:blip r:embed="rId2"/>
            <a:stretch>
              <a:fillRect/>
            </a:stretch>
          </p:blipFill>
          <p:spPr>
            <a:xfrm>
              <a:off x="2043545" y="0"/>
              <a:ext cx="8104909" cy="6858000"/>
            </a:xfrm>
            <a:prstGeom prst="rect">
              <a:avLst/>
            </a:prstGeom>
          </p:spPr>
        </p:pic>
        <p:sp>
          <p:nvSpPr>
            <p:cNvPr id="5" name="Rectangle: Rounded Corners 4">
              <a:extLst>
                <a:ext uri="{FF2B5EF4-FFF2-40B4-BE49-F238E27FC236}">
                  <a16:creationId xmlns:a16="http://schemas.microsoft.com/office/drawing/2014/main" id="{04CCBEEF-BB64-4037-8D4E-F19BAD9DBD46}"/>
                </a:ext>
              </a:extLst>
            </p:cNvPr>
            <p:cNvSpPr/>
            <p:nvPr/>
          </p:nvSpPr>
          <p:spPr>
            <a:xfrm>
              <a:off x="3984718" y="1891684"/>
              <a:ext cx="4218505" cy="2152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914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83</a:t>
            </a:fld>
            <a:endParaRPr lang="en-US" dirty="0"/>
          </a:p>
        </p:txBody>
      </p:sp>
      <p:pic>
        <p:nvPicPr>
          <p:cNvPr id="3" name="Picture 2">
            <a:extLst>
              <a:ext uri="{FF2B5EF4-FFF2-40B4-BE49-F238E27FC236}">
                <a16:creationId xmlns:a16="http://schemas.microsoft.com/office/drawing/2014/main" id="{FC63A08C-8B40-436C-9DD6-0F7DCA467CC2}"/>
              </a:ext>
            </a:extLst>
          </p:cNvPr>
          <p:cNvPicPr>
            <a:picLocks noChangeAspect="1"/>
          </p:cNvPicPr>
          <p:nvPr/>
        </p:nvPicPr>
        <p:blipFill>
          <a:blip r:embed="rId2"/>
          <a:stretch>
            <a:fillRect/>
          </a:stretch>
        </p:blipFill>
        <p:spPr>
          <a:xfrm>
            <a:off x="1556238" y="193431"/>
            <a:ext cx="9955441" cy="6462346"/>
          </a:xfrm>
          <a:prstGeom prst="rect">
            <a:avLst/>
          </a:prstGeom>
        </p:spPr>
      </p:pic>
      <p:sp>
        <p:nvSpPr>
          <p:cNvPr id="5" name="Rectangle: Rounded Corners 4">
            <a:extLst>
              <a:ext uri="{FF2B5EF4-FFF2-40B4-BE49-F238E27FC236}">
                <a16:creationId xmlns:a16="http://schemas.microsoft.com/office/drawing/2014/main" id="{89C6D03D-C253-4D95-9697-D823561D057D}"/>
              </a:ext>
            </a:extLst>
          </p:cNvPr>
          <p:cNvSpPr/>
          <p:nvPr/>
        </p:nvSpPr>
        <p:spPr>
          <a:xfrm>
            <a:off x="8772325" y="2099428"/>
            <a:ext cx="2427440" cy="3943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506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84</a:t>
            </a:fld>
            <a:endParaRPr lang="en-US" dirty="0"/>
          </a:p>
        </p:txBody>
      </p:sp>
      <p:pic>
        <p:nvPicPr>
          <p:cNvPr id="5" name="Picture 4">
            <a:extLst>
              <a:ext uri="{FF2B5EF4-FFF2-40B4-BE49-F238E27FC236}">
                <a16:creationId xmlns:a16="http://schemas.microsoft.com/office/drawing/2014/main" id="{52235730-DE72-48ED-8364-AC24FD396E67}"/>
              </a:ext>
            </a:extLst>
          </p:cNvPr>
          <p:cNvPicPr>
            <a:picLocks noChangeAspect="1"/>
          </p:cNvPicPr>
          <p:nvPr/>
        </p:nvPicPr>
        <p:blipFill>
          <a:blip r:embed="rId2"/>
          <a:stretch>
            <a:fillRect/>
          </a:stretch>
        </p:blipFill>
        <p:spPr>
          <a:xfrm>
            <a:off x="1749610" y="219808"/>
            <a:ext cx="9504544" cy="6479930"/>
          </a:xfrm>
          <a:prstGeom prst="rect">
            <a:avLst/>
          </a:prstGeom>
        </p:spPr>
      </p:pic>
      <p:sp>
        <p:nvSpPr>
          <p:cNvPr id="6" name="Rectangle: Rounded Corners 5">
            <a:extLst>
              <a:ext uri="{FF2B5EF4-FFF2-40B4-BE49-F238E27FC236}">
                <a16:creationId xmlns:a16="http://schemas.microsoft.com/office/drawing/2014/main" id="{6CF6BA43-605D-4F79-9ABA-A8F8C5AFCABD}"/>
              </a:ext>
            </a:extLst>
          </p:cNvPr>
          <p:cNvSpPr/>
          <p:nvPr/>
        </p:nvSpPr>
        <p:spPr>
          <a:xfrm>
            <a:off x="4593672" y="2644015"/>
            <a:ext cx="5580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44848ED-5E68-4C19-9CB8-F4F182DD54FB}"/>
              </a:ext>
            </a:extLst>
          </p:cNvPr>
          <p:cNvSpPr/>
          <p:nvPr/>
        </p:nvSpPr>
        <p:spPr>
          <a:xfrm>
            <a:off x="9627577" y="5936186"/>
            <a:ext cx="1626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921B0DD-C2C7-4500-A956-0E3B7BA1402B}"/>
              </a:ext>
            </a:extLst>
          </p:cNvPr>
          <p:cNvSpPr/>
          <p:nvPr/>
        </p:nvSpPr>
        <p:spPr>
          <a:xfrm>
            <a:off x="1749611" y="2740590"/>
            <a:ext cx="2716882" cy="12071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1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85</a:t>
            </a:fld>
            <a:endParaRPr lang="en-US" dirty="0"/>
          </a:p>
        </p:txBody>
      </p:sp>
      <p:pic>
        <p:nvPicPr>
          <p:cNvPr id="2" name="Picture 1">
            <a:extLst>
              <a:ext uri="{FF2B5EF4-FFF2-40B4-BE49-F238E27FC236}">
                <a16:creationId xmlns:a16="http://schemas.microsoft.com/office/drawing/2014/main" id="{B2B28D2C-DCEA-42A7-8587-F3DCFCCBB07A}"/>
              </a:ext>
            </a:extLst>
          </p:cNvPr>
          <p:cNvPicPr>
            <a:picLocks noChangeAspect="1"/>
          </p:cNvPicPr>
          <p:nvPr/>
        </p:nvPicPr>
        <p:blipFill>
          <a:blip r:embed="rId2"/>
          <a:stretch>
            <a:fillRect/>
          </a:stretch>
        </p:blipFill>
        <p:spPr>
          <a:xfrm>
            <a:off x="1451914" y="184638"/>
            <a:ext cx="9288171" cy="6515100"/>
          </a:xfrm>
          <a:prstGeom prst="rect">
            <a:avLst/>
          </a:prstGeom>
        </p:spPr>
      </p:pic>
      <p:sp>
        <p:nvSpPr>
          <p:cNvPr id="5" name="Rectangle: Rounded Corners 4">
            <a:extLst>
              <a:ext uri="{FF2B5EF4-FFF2-40B4-BE49-F238E27FC236}">
                <a16:creationId xmlns:a16="http://schemas.microsoft.com/office/drawing/2014/main" id="{3826AA24-6F99-47AB-AAD1-B81BB465386D}"/>
              </a:ext>
            </a:extLst>
          </p:cNvPr>
          <p:cNvSpPr/>
          <p:nvPr/>
        </p:nvSpPr>
        <p:spPr>
          <a:xfrm>
            <a:off x="8002803" y="3113813"/>
            <a:ext cx="2275406"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F7C0BFE-6243-4368-861E-21F03652EB5F}"/>
              </a:ext>
            </a:extLst>
          </p:cNvPr>
          <p:cNvSpPr/>
          <p:nvPr/>
        </p:nvSpPr>
        <p:spPr>
          <a:xfrm>
            <a:off x="8873242" y="5938674"/>
            <a:ext cx="1800534" cy="581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7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86</a:t>
            </a:fld>
            <a:endParaRPr lang="en-US" dirty="0"/>
          </a:p>
        </p:txBody>
      </p:sp>
      <p:pic>
        <p:nvPicPr>
          <p:cNvPr id="6" name="Picture 5">
            <a:extLst>
              <a:ext uri="{FF2B5EF4-FFF2-40B4-BE49-F238E27FC236}">
                <a16:creationId xmlns:a16="http://schemas.microsoft.com/office/drawing/2014/main" id="{FF640BB2-9638-4EDF-9A58-E4C249E874E2}"/>
              </a:ext>
            </a:extLst>
          </p:cNvPr>
          <p:cNvPicPr>
            <a:picLocks noChangeAspect="1"/>
          </p:cNvPicPr>
          <p:nvPr/>
        </p:nvPicPr>
        <p:blipFill>
          <a:blip r:embed="rId2"/>
          <a:stretch>
            <a:fillRect/>
          </a:stretch>
        </p:blipFill>
        <p:spPr>
          <a:xfrm>
            <a:off x="1652954" y="114300"/>
            <a:ext cx="9785838" cy="6550269"/>
          </a:xfrm>
          <a:prstGeom prst="rect">
            <a:avLst/>
          </a:prstGeom>
        </p:spPr>
      </p:pic>
      <p:sp>
        <p:nvSpPr>
          <p:cNvPr id="7" name="Rectangle: Rounded Corners 6">
            <a:extLst>
              <a:ext uri="{FF2B5EF4-FFF2-40B4-BE49-F238E27FC236}">
                <a16:creationId xmlns:a16="http://schemas.microsoft.com/office/drawing/2014/main" id="{79484A90-F0EB-4A1E-AE1D-06E346AC5286}"/>
              </a:ext>
            </a:extLst>
          </p:cNvPr>
          <p:cNvSpPr/>
          <p:nvPr/>
        </p:nvSpPr>
        <p:spPr>
          <a:xfrm>
            <a:off x="9669193" y="6081387"/>
            <a:ext cx="1842486" cy="5831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797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87</a:t>
            </a:fld>
            <a:endParaRPr lang="en-US" dirty="0"/>
          </a:p>
        </p:txBody>
      </p:sp>
      <p:pic>
        <p:nvPicPr>
          <p:cNvPr id="3" name="Picture 2">
            <a:extLst>
              <a:ext uri="{FF2B5EF4-FFF2-40B4-BE49-F238E27FC236}">
                <a16:creationId xmlns:a16="http://schemas.microsoft.com/office/drawing/2014/main" id="{B94D75D2-2EAA-46C3-80E6-4B9A0B652BD4}"/>
              </a:ext>
            </a:extLst>
          </p:cNvPr>
          <p:cNvPicPr>
            <a:picLocks noChangeAspect="1"/>
          </p:cNvPicPr>
          <p:nvPr/>
        </p:nvPicPr>
        <p:blipFill>
          <a:blip r:embed="rId2"/>
          <a:stretch>
            <a:fillRect/>
          </a:stretch>
        </p:blipFill>
        <p:spPr>
          <a:xfrm>
            <a:off x="1521068" y="159652"/>
            <a:ext cx="9990611" cy="6496125"/>
          </a:xfrm>
          <a:prstGeom prst="rect">
            <a:avLst/>
          </a:prstGeom>
        </p:spPr>
      </p:pic>
      <p:sp>
        <p:nvSpPr>
          <p:cNvPr id="5" name="TextBox 4">
            <a:extLst>
              <a:ext uri="{FF2B5EF4-FFF2-40B4-BE49-F238E27FC236}">
                <a16:creationId xmlns:a16="http://schemas.microsoft.com/office/drawing/2014/main" id="{96DA0710-FB32-4C87-A16E-56F44DBAE0DE}"/>
              </a:ext>
            </a:extLst>
          </p:cNvPr>
          <p:cNvSpPr txBox="1"/>
          <p:nvPr/>
        </p:nvSpPr>
        <p:spPr>
          <a:xfrm>
            <a:off x="3948736" y="4640089"/>
            <a:ext cx="6866793" cy="646331"/>
          </a:xfrm>
          <a:prstGeom prst="rect">
            <a:avLst/>
          </a:prstGeom>
          <a:noFill/>
          <a:ln w="38100">
            <a:solidFill>
              <a:srgbClr val="FF0000"/>
            </a:solidFill>
          </a:ln>
        </p:spPr>
        <p:txBody>
          <a:bodyPr wrap="square" rtlCol="0">
            <a:spAutoFit/>
          </a:bodyPr>
          <a:lstStyle/>
          <a:p>
            <a:r>
              <a:rPr lang="en-US" dirty="0">
                <a:solidFill>
                  <a:schemeClr val="bg1"/>
                </a:solidFill>
              </a:rPr>
              <a:t>Requesting standby is not necessary while the “stay at home” order is in effect and while conducting a work search is optional.</a:t>
            </a:r>
          </a:p>
        </p:txBody>
      </p:sp>
      <p:sp>
        <p:nvSpPr>
          <p:cNvPr id="6" name="Rectangle: Rounded Corners 5">
            <a:extLst>
              <a:ext uri="{FF2B5EF4-FFF2-40B4-BE49-F238E27FC236}">
                <a16:creationId xmlns:a16="http://schemas.microsoft.com/office/drawing/2014/main" id="{1B84C83E-BDCE-4A33-9794-9351FB072B08}"/>
              </a:ext>
            </a:extLst>
          </p:cNvPr>
          <p:cNvSpPr/>
          <p:nvPr/>
        </p:nvSpPr>
        <p:spPr>
          <a:xfrm>
            <a:off x="9725935" y="6073846"/>
            <a:ext cx="1889993" cy="581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244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88</a:t>
            </a:fld>
            <a:endParaRPr lang="en-US" dirty="0"/>
          </a:p>
        </p:txBody>
      </p:sp>
      <p:grpSp>
        <p:nvGrpSpPr>
          <p:cNvPr id="2" name="Group 1">
            <a:extLst>
              <a:ext uri="{FF2B5EF4-FFF2-40B4-BE49-F238E27FC236}">
                <a16:creationId xmlns:a16="http://schemas.microsoft.com/office/drawing/2014/main" id="{66975E22-E5CC-4DFC-97D8-0D1AAA1CD8F5}"/>
              </a:ext>
            </a:extLst>
          </p:cNvPr>
          <p:cNvGrpSpPr/>
          <p:nvPr/>
        </p:nvGrpSpPr>
        <p:grpSpPr>
          <a:xfrm>
            <a:off x="1591408" y="232163"/>
            <a:ext cx="9856177" cy="6412085"/>
            <a:chOff x="1591408" y="232163"/>
            <a:chExt cx="9856177" cy="6412085"/>
          </a:xfrm>
        </p:grpSpPr>
        <p:pic>
          <p:nvPicPr>
            <p:cNvPr id="6" name="Picture 5">
              <a:extLst>
                <a:ext uri="{FF2B5EF4-FFF2-40B4-BE49-F238E27FC236}">
                  <a16:creationId xmlns:a16="http://schemas.microsoft.com/office/drawing/2014/main" id="{C55CD7A3-45BA-4044-AA9A-FAB4F787E2F0}"/>
                </a:ext>
              </a:extLst>
            </p:cNvPr>
            <p:cNvPicPr>
              <a:picLocks noChangeAspect="1"/>
            </p:cNvPicPr>
            <p:nvPr/>
          </p:nvPicPr>
          <p:blipFill>
            <a:blip r:embed="rId2"/>
            <a:stretch>
              <a:fillRect/>
            </a:stretch>
          </p:blipFill>
          <p:spPr>
            <a:xfrm>
              <a:off x="1591408" y="232163"/>
              <a:ext cx="9856177" cy="6370859"/>
            </a:xfrm>
            <a:prstGeom prst="rect">
              <a:avLst/>
            </a:prstGeom>
          </p:spPr>
        </p:pic>
        <p:sp>
          <p:nvSpPr>
            <p:cNvPr id="7" name="Rectangle: Rounded Corners 6">
              <a:extLst>
                <a:ext uri="{FF2B5EF4-FFF2-40B4-BE49-F238E27FC236}">
                  <a16:creationId xmlns:a16="http://schemas.microsoft.com/office/drawing/2014/main" id="{4A98B7AC-0B6E-433B-87D4-322B851B8759}"/>
                </a:ext>
              </a:extLst>
            </p:cNvPr>
            <p:cNvSpPr/>
            <p:nvPr/>
          </p:nvSpPr>
          <p:spPr>
            <a:xfrm>
              <a:off x="9605099" y="5974397"/>
              <a:ext cx="1842486" cy="6698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3435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89</a:t>
            </a:fld>
            <a:endParaRPr lang="en-US" dirty="0"/>
          </a:p>
        </p:txBody>
      </p:sp>
      <p:grpSp>
        <p:nvGrpSpPr>
          <p:cNvPr id="2" name="Group 1">
            <a:extLst>
              <a:ext uri="{FF2B5EF4-FFF2-40B4-BE49-F238E27FC236}">
                <a16:creationId xmlns:a16="http://schemas.microsoft.com/office/drawing/2014/main" id="{E9E3D3D1-4DFA-4D7F-968B-5A6925423A14}"/>
              </a:ext>
            </a:extLst>
          </p:cNvPr>
          <p:cNvGrpSpPr/>
          <p:nvPr/>
        </p:nvGrpSpPr>
        <p:grpSpPr>
          <a:xfrm>
            <a:off x="1475728" y="287376"/>
            <a:ext cx="10193685" cy="6511053"/>
            <a:chOff x="1475728" y="287376"/>
            <a:chExt cx="10193685" cy="6511053"/>
          </a:xfrm>
        </p:grpSpPr>
        <p:pic>
          <p:nvPicPr>
            <p:cNvPr id="8" name="Picture 7">
              <a:extLst>
                <a:ext uri="{FF2B5EF4-FFF2-40B4-BE49-F238E27FC236}">
                  <a16:creationId xmlns:a16="http://schemas.microsoft.com/office/drawing/2014/main" id="{AA1DD0F7-4283-45F3-B9AF-EC7EEF2D147B}"/>
                </a:ext>
              </a:extLst>
            </p:cNvPr>
            <p:cNvPicPr>
              <a:picLocks noChangeAspect="1"/>
            </p:cNvPicPr>
            <p:nvPr/>
          </p:nvPicPr>
          <p:blipFill>
            <a:blip r:embed="rId2"/>
            <a:stretch>
              <a:fillRect/>
            </a:stretch>
          </p:blipFill>
          <p:spPr>
            <a:xfrm>
              <a:off x="1475728" y="287376"/>
              <a:ext cx="10103741" cy="6403570"/>
            </a:xfrm>
            <a:prstGeom prst="rect">
              <a:avLst/>
            </a:prstGeom>
          </p:spPr>
        </p:pic>
        <p:sp>
          <p:nvSpPr>
            <p:cNvPr id="9" name="Rectangle: Rounded Corners 8">
              <a:extLst>
                <a:ext uri="{FF2B5EF4-FFF2-40B4-BE49-F238E27FC236}">
                  <a16:creationId xmlns:a16="http://schemas.microsoft.com/office/drawing/2014/main" id="{00CDEFA2-254E-422E-ACCC-6322B9C817C9}"/>
                </a:ext>
              </a:extLst>
            </p:cNvPr>
            <p:cNvSpPr/>
            <p:nvPr/>
          </p:nvSpPr>
          <p:spPr>
            <a:xfrm>
              <a:off x="9763131" y="6122754"/>
              <a:ext cx="1906282" cy="6756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DD838-8A8F-4AD3-BB2E-1108877A3BE5}"/>
                </a:ext>
              </a:extLst>
            </p:cNvPr>
            <p:cNvSpPr txBox="1"/>
            <p:nvPr/>
          </p:nvSpPr>
          <p:spPr>
            <a:xfrm>
              <a:off x="3849479" y="3982916"/>
              <a:ext cx="6866793" cy="923330"/>
            </a:xfrm>
            <a:prstGeom prst="rect">
              <a:avLst/>
            </a:prstGeom>
            <a:noFill/>
            <a:ln w="38100">
              <a:solidFill>
                <a:srgbClr val="FF0000"/>
              </a:solidFill>
            </a:ln>
          </p:spPr>
          <p:txBody>
            <a:bodyPr wrap="square" rtlCol="0">
              <a:spAutoFit/>
            </a:bodyPr>
            <a:lstStyle/>
            <a:p>
              <a:r>
                <a:rPr lang="en-US" dirty="0">
                  <a:solidFill>
                    <a:schemeClr val="bg1"/>
                  </a:solidFill>
                </a:rPr>
                <a:t>Being able and available means that you can go to work if called, if your employer had employment for you, and that there are no personal barriers to you returning to work.</a:t>
              </a:r>
            </a:p>
          </p:txBody>
        </p:sp>
      </p:grpSp>
    </p:spTree>
    <p:extLst>
      <p:ext uri="{BB962C8B-B14F-4D97-AF65-F5344CB8AC3E}">
        <p14:creationId xmlns:p14="http://schemas.microsoft.com/office/powerpoint/2010/main" val="302498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grpSp>
        <p:nvGrpSpPr>
          <p:cNvPr id="2" name="Group 1">
            <a:extLst>
              <a:ext uri="{FF2B5EF4-FFF2-40B4-BE49-F238E27FC236}">
                <a16:creationId xmlns:a16="http://schemas.microsoft.com/office/drawing/2014/main" id="{74F104CD-BA06-4260-978B-74F38CC8594A}"/>
              </a:ext>
            </a:extLst>
          </p:cNvPr>
          <p:cNvGrpSpPr/>
          <p:nvPr/>
        </p:nvGrpSpPr>
        <p:grpSpPr>
          <a:xfrm>
            <a:off x="1298332" y="218307"/>
            <a:ext cx="10213347" cy="6196524"/>
            <a:chOff x="1298332" y="218307"/>
            <a:chExt cx="10213347" cy="6196524"/>
          </a:xfrm>
        </p:grpSpPr>
        <p:pic>
          <p:nvPicPr>
            <p:cNvPr id="11" name="Picture 10">
              <a:extLst>
                <a:ext uri="{FF2B5EF4-FFF2-40B4-BE49-F238E27FC236}">
                  <a16:creationId xmlns:a16="http://schemas.microsoft.com/office/drawing/2014/main" id="{575B7A59-CBD9-4672-B283-2C4BB531D8DB}"/>
                </a:ext>
              </a:extLst>
            </p:cNvPr>
            <p:cNvPicPr>
              <a:picLocks noChangeAspect="1"/>
            </p:cNvPicPr>
            <p:nvPr/>
          </p:nvPicPr>
          <p:blipFill>
            <a:blip r:embed="rId2"/>
            <a:stretch>
              <a:fillRect/>
            </a:stretch>
          </p:blipFill>
          <p:spPr>
            <a:xfrm>
              <a:off x="1298332" y="901393"/>
              <a:ext cx="10213347" cy="5513438"/>
            </a:xfrm>
            <a:prstGeom prst="rect">
              <a:avLst/>
            </a:prstGeom>
          </p:spPr>
        </p:pic>
        <p:sp>
          <p:nvSpPr>
            <p:cNvPr id="12" name="TextBox 11">
              <a:extLst>
                <a:ext uri="{FF2B5EF4-FFF2-40B4-BE49-F238E27FC236}">
                  <a16:creationId xmlns:a16="http://schemas.microsoft.com/office/drawing/2014/main" id="{4C828C49-7725-4A2C-94BB-B6F4A0A6CC28}"/>
                </a:ext>
              </a:extLst>
            </p:cNvPr>
            <p:cNvSpPr txBox="1"/>
            <p:nvPr/>
          </p:nvSpPr>
          <p:spPr>
            <a:xfrm>
              <a:off x="5170068" y="218307"/>
              <a:ext cx="1851864" cy="461665"/>
            </a:xfrm>
            <a:prstGeom prst="rect">
              <a:avLst/>
            </a:prstGeom>
            <a:solidFill>
              <a:srgbClr val="FFFF00"/>
            </a:solidFill>
          </p:spPr>
          <p:txBody>
            <a:bodyPr wrap="square" rtlCol="0">
              <a:spAutoFit/>
            </a:bodyPr>
            <a:lstStyle/>
            <a:p>
              <a:r>
                <a:rPr lang="en-US" sz="2400" b="1" dirty="0">
                  <a:solidFill>
                    <a:schemeClr val="bg1"/>
                  </a:solidFill>
                </a:rPr>
                <a:t>ESD.WA.GOV</a:t>
              </a:r>
            </a:p>
          </p:txBody>
        </p:sp>
        <p:sp>
          <p:nvSpPr>
            <p:cNvPr id="13" name="Arrow: Right 12">
              <a:extLst>
                <a:ext uri="{FF2B5EF4-FFF2-40B4-BE49-F238E27FC236}">
                  <a16:creationId xmlns:a16="http://schemas.microsoft.com/office/drawing/2014/main" id="{8723E217-7E6A-4944-9223-B637F7727A07}"/>
                </a:ext>
              </a:extLst>
            </p:cNvPr>
            <p:cNvSpPr/>
            <p:nvPr/>
          </p:nvSpPr>
          <p:spPr>
            <a:xfrm rot="20648864">
              <a:off x="5572857" y="4985236"/>
              <a:ext cx="1046285" cy="483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7723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90</a:t>
            </a:fld>
            <a:endParaRPr lang="en-US" dirty="0"/>
          </a:p>
        </p:txBody>
      </p:sp>
      <p:grpSp>
        <p:nvGrpSpPr>
          <p:cNvPr id="2" name="Group 1">
            <a:extLst>
              <a:ext uri="{FF2B5EF4-FFF2-40B4-BE49-F238E27FC236}">
                <a16:creationId xmlns:a16="http://schemas.microsoft.com/office/drawing/2014/main" id="{B8A0D945-7628-4731-B9F8-177F25A150E2}"/>
              </a:ext>
            </a:extLst>
          </p:cNvPr>
          <p:cNvGrpSpPr/>
          <p:nvPr/>
        </p:nvGrpSpPr>
        <p:grpSpPr>
          <a:xfrm>
            <a:off x="1329268" y="195428"/>
            <a:ext cx="10269625" cy="6467144"/>
            <a:chOff x="1329268" y="195428"/>
            <a:chExt cx="10269625" cy="6467144"/>
          </a:xfrm>
        </p:grpSpPr>
        <p:pic>
          <p:nvPicPr>
            <p:cNvPr id="6" name="Picture 5">
              <a:extLst>
                <a:ext uri="{FF2B5EF4-FFF2-40B4-BE49-F238E27FC236}">
                  <a16:creationId xmlns:a16="http://schemas.microsoft.com/office/drawing/2014/main" id="{32542125-46A9-4AD0-B83A-C1A8A459C527}"/>
                </a:ext>
              </a:extLst>
            </p:cNvPr>
            <p:cNvPicPr>
              <a:picLocks noChangeAspect="1"/>
            </p:cNvPicPr>
            <p:nvPr/>
          </p:nvPicPr>
          <p:blipFill>
            <a:blip r:embed="rId2"/>
            <a:stretch>
              <a:fillRect/>
            </a:stretch>
          </p:blipFill>
          <p:spPr>
            <a:xfrm>
              <a:off x="1329268" y="195428"/>
              <a:ext cx="10182412" cy="6451557"/>
            </a:xfrm>
            <a:prstGeom prst="rect">
              <a:avLst/>
            </a:prstGeom>
          </p:spPr>
        </p:pic>
        <p:sp>
          <p:nvSpPr>
            <p:cNvPr id="7" name="Rectangle: Rounded Corners 6">
              <a:extLst>
                <a:ext uri="{FF2B5EF4-FFF2-40B4-BE49-F238E27FC236}">
                  <a16:creationId xmlns:a16="http://schemas.microsoft.com/office/drawing/2014/main" id="{25FB12DB-1472-4A3C-937D-52077EB03EDD}"/>
                </a:ext>
              </a:extLst>
            </p:cNvPr>
            <p:cNvSpPr/>
            <p:nvPr/>
          </p:nvSpPr>
          <p:spPr>
            <a:xfrm>
              <a:off x="9674401" y="5965631"/>
              <a:ext cx="1924492" cy="6969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4279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444008-B0B3-4133-B140-9CBCFCDB613D}"/>
              </a:ext>
            </a:extLst>
          </p:cNvPr>
          <p:cNvSpPr>
            <a:spLocks noGrp="1"/>
          </p:cNvSpPr>
          <p:nvPr>
            <p:ph type="sldNum" sz="quarter" idx="12"/>
          </p:nvPr>
        </p:nvSpPr>
        <p:spPr/>
        <p:txBody>
          <a:bodyPr/>
          <a:lstStyle/>
          <a:p>
            <a:fld id="{6D22F896-40B5-4ADD-8801-0D06FADFA095}" type="slidenum">
              <a:rPr lang="en-US" smtClean="0"/>
              <a:pPr/>
              <a:t>91</a:t>
            </a:fld>
            <a:endParaRPr lang="en-US" dirty="0"/>
          </a:p>
        </p:txBody>
      </p:sp>
      <p:grpSp>
        <p:nvGrpSpPr>
          <p:cNvPr id="2" name="Group 1">
            <a:extLst>
              <a:ext uri="{FF2B5EF4-FFF2-40B4-BE49-F238E27FC236}">
                <a16:creationId xmlns:a16="http://schemas.microsoft.com/office/drawing/2014/main" id="{42ADEDEF-574A-4CB6-BE0F-ACBB2990B36F}"/>
              </a:ext>
            </a:extLst>
          </p:cNvPr>
          <p:cNvGrpSpPr/>
          <p:nvPr/>
        </p:nvGrpSpPr>
        <p:grpSpPr>
          <a:xfrm>
            <a:off x="1529861" y="254978"/>
            <a:ext cx="9981818" cy="6380746"/>
            <a:chOff x="1529861" y="254978"/>
            <a:chExt cx="9981818" cy="6380746"/>
          </a:xfrm>
        </p:grpSpPr>
        <p:pic>
          <p:nvPicPr>
            <p:cNvPr id="5" name="Picture 4">
              <a:extLst>
                <a:ext uri="{FF2B5EF4-FFF2-40B4-BE49-F238E27FC236}">
                  <a16:creationId xmlns:a16="http://schemas.microsoft.com/office/drawing/2014/main" id="{97C2234C-04B4-4F7C-A84D-C344A4D2AB99}"/>
                </a:ext>
              </a:extLst>
            </p:cNvPr>
            <p:cNvPicPr>
              <a:picLocks noChangeAspect="1"/>
            </p:cNvPicPr>
            <p:nvPr/>
          </p:nvPicPr>
          <p:blipFill>
            <a:blip r:embed="rId2"/>
            <a:stretch>
              <a:fillRect/>
            </a:stretch>
          </p:blipFill>
          <p:spPr>
            <a:xfrm>
              <a:off x="1529861" y="254978"/>
              <a:ext cx="9900139" cy="6374422"/>
            </a:xfrm>
            <a:prstGeom prst="rect">
              <a:avLst/>
            </a:prstGeom>
          </p:spPr>
        </p:pic>
        <p:sp>
          <p:nvSpPr>
            <p:cNvPr id="6" name="Rectangle: Rounded Corners 5">
              <a:extLst>
                <a:ext uri="{FF2B5EF4-FFF2-40B4-BE49-F238E27FC236}">
                  <a16:creationId xmlns:a16="http://schemas.microsoft.com/office/drawing/2014/main" id="{009F24DB-24FF-4A90-9915-F94F287E419B}"/>
                </a:ext>
              </a:extLst>
            </p:cNvPr>
            <p:cNvSpPr/>
            <p:nvPr/>
          </p:nvSpPr>
          <p:spPr>
            <a:xfrm>
              <a:off x="9718158" y="5982922"/>
              <a:ext cx="1793521" cy="6528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597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92</a:t>
            </a:fld>
            <a:endParaRPr lang="en-US" dirty="0"/>
          </a:p>
        </p:txBody>
      </p:sp>
      <p:grpSp>
        <p:nvGrpSpPr>
          <p:cNvPr id="2" name="Group 1">
            <a:extLst>
              <a:ext uri="{FF2B5EF4-FFF2-40B4-BE49-F238E27FC236}">
                <a16:creationId xmlns:a16="http://schemas.microsoft.com/office/drawing/2014/main" id="{73B3CFC0-6725-4A5B-A2CF-7D0837B562B4}"/>
              </a:ext>
            </a:extLst>
          </p:cNvPr>
          <p:cNvGrpSpPr/>
          <p:nvPr/>
        </p:nvGrpSpPr>
        <p:grpSpPr>
          <a:xfrm>
            <a:off x="3209192" y="219808"/>
            <a:ext cx="6078033" cy="6555748"/>
            <a:chOff x="3209192" y="219808"/>
            <a:chExt cx="6078033" cy="6555748"/>
          </a:xfrm>
        </p:grpSpPr>
        <p:pic>
          <p:nvPicPr>
            <p:cNvPr id="3" name="Picture 2">
              <a:extLst>
                <a:ext uri="{FF2B5EF4-FFF2-40B4-BE49-F238E27FC236}">
                  <a16:creationId xmlns:a16="http://schemas.microsoft.com/office/drawing/2014/main" id="{3C8DD9BF-F5E9-419D-9BE2-B259F96E60D0}"/>
                </a:ext>
              </a:extLst>
            </p:cNvPr>
            <p:cNvPicPr>
              <a:picLocks noChangeAspect="1"/>
            </p:cNvPicPr>
            <p:nvPr/>
          </p:nvPicPr>
          <p:blipFill>
            <a:blip r:embed="rId2"/>
            <a:stretch>
              <a:fillRect/>
            </a:stretch>
          </p:blipFill>
          <p:spPr>
            <a:xfrm>
              <a:off x="3209192" y="219808"/>
              <a:ext cx="6005146" cy="6427177"/>
            </a:xfrm>
            <a:prstGeom prst="rect">
              <a:avLst/>
            </a:prstGeom>
          </p:spPr>
        </p:pic>
        <p:sp>
          <p:nvSpPr>
            <p:cNvPr id="5" name="Rectangle: Rounded Corners 4">
              <a:extLst>
                <a:ext uri="{FF2B5EF4-FFF2-40B4-BE49-F238E27FC236}">
                  <a16:creationId xmlns:a16="http://schemas.microsoft.com/office/drawing/2014/main" id="{C8CCBDAF-A20A-473E-9219-749B7D983AFD}"/>
                </a:ext>
              </a:extLst>
            </p:cNvPr>
            <p:cNvSpPr/>
            <p:nvPr/>
          </p:nvSpPr>
          <p:spPr>
            <a:xfrm>
              <a:off x="7781192" y="6309323"/>
              <a:ext cx="1506033" cy="4662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707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7C95C-294F-4AB8-80BB-C785ACE4611D}"/>
              </a:ext>
            </a:extLst>
          </p:cNvPr>
          <p:cNvSpPr>
            <a:spLocks noGrp="1"/>
          </p:cNvSpPr>
          <p:nvPr>
            <p:ph type="sldNum" sz="quarter" idx="12"/>
          </p:nvPr>
        </p:nvSpPr>
        <p:spPr/>
        <p:txBody>
          <a:bodyPr/>
          <a:lstStyle/>
          <a:p>
            <a:fld id="{6D22F896-40B5-4ADD-8801-0D06FADFA095}" type="slidenum">
              <a:rPr lang="en-US" smtClean="0"/>
              <a:pPr/>
              <a:t>93</a:t>
            </a:fld>
            <a:endParaRPr lang="en-US" dirty="0"/>
          </a:p>
        </p:txBody>
      </p:sp>
      <p:grpSp>
        <p:nvGrpSpPr>
          <p:cNvPr id="2" name="Group 1">
            <a:extLst>
              <a:ext uri="{FF2B5EF4-FFF2-40B4-BE49-F238E27FC236}">
                <a16:creationId xmlns:a16="http://schemas.microsoft.com/office/drawing/2014/main" id="{C0383A34-B6D0-404F-A05B-D99811F8474D}"/>
              </a:ext>
            </a:extLst>
          </p:cNvPr>
          <p:cNvGrpSpPr/>
          <p:nvPr/>
        </p:nvGrpSpPr>
        <p:grpSpPr>
          <a:xfrm>
            <a:off x="1503484" y="178505"/>
            <a:ext cx="10078167" cy="6529563"/>
            <a:chOff x="1503484" y="178505"/>
            <a:chExt cx="10078167" cy="6529563"/>
          </a:xfrm>
        </p:grpSpPr>
        <p:pic>
          <p:nvPicPr>
            <p:cNvPr id="5" name="Picture 4">
              <a:extLst>
                <a:ext uri="{FF2B5EF4-FFF2-40B4-BE49-F238E27FC236}">
                  <a16:creationId xmlns:a16="http://schemas.microsoft.com/office/drawing/2014/main" id="{A7E283F4-29C2-4F19-BD41-2405B688E992}"/>
                </a:ext>
              </a:extLst>
            </p:cNvPr>
            <p:cNvPicPr>
              <a:picLocks noChangeAspect="1"/>
            </p:cNvPicPr>
            <p:nvPr/>
          </p:nvPicPr>
          <p:blipFill>
            <a:blip r:embed="rId2"/>
            <a:stretch>
              <a:fillRect/>
            </a:stretch>
          </p:blipFill>
          <p:spPr>
            <a:xfrm>
              <a:off x="1503484" y="178505"/>
              <a:ext cx="10008195" cy="6424518"/>
            </a:xfrm>
            <a:prstGeom prst="rect">
              <a:avLst/>
            </a:prstGeom>
          </p:spPr>
        </p:pic>
        <p:sp>
          <p:nvSpPr>
            <p:cNvPr id="6" name="Rectangle: Rounded Corners 5">
              <a:extLst>
                <a:ext uri="{FF2B5EF4-FFF2-40B4-BE49-F238E27FC236}">
                  <a16:creationId xmlns:a16="http://schemas.microsoft.com/office/drawing/2014/main" id="{0D3170A4-A4F1-498A-98B1-DBA392B685E7}"/>
                </a:ext>
              </a:extLst>
            </p:cNvPr>
            <p:cNvSpPr/>
            <p:nvPr/>
          </p:nvSpPr>
          <p:spPr>
            <a:xfrm>
              <a:off x="10688516" y="5953157"/>
              <a:ext cx="893135" cy="7549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3616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94</a:t>
            </a:fld>
            <a:endParaRPr lang="en-US" dirty="0"/>
          </a:p>
        </p:txBody>
      </p:sp>
      <p:pic>
        <p:nvPicPr>
          <p:cNvPr id="7" name="Picture 6">
            <a:extLst>
              <a:ext uri="{FF2B5EF4-FFF2-40B4-BE49-F238E27FC236}">
                <a16:creationId xmlns:a16="http://schemas.microsoft.com/office/drawing/2014/main" id="{571265E3-FCCC-4FA4-A897-B4E79D6AA776}"/>
              </a:ext>
            </a:extLst>
          </p:cNvPr>
          <p:cNvPicPr>
            <a:picLocks noChangeAspect="1"/>
          </p:cNvPicPr>
          <p:nvPr/>
        </p:nvPicPr>
        <p:blipFill>
          <a:blip r:embed="rId2"/>
          <a:stretch>
            <a:fillRect/>
          </a:stretch>
        </p:blipFill>
        <p:spPr>
          <a:xfrm>
            <a:off x="1723292" y="79972"/>
            <a:ext cx="10193590" cy="6558219"/>
          </a:xfrm>
          <a:prstGeom prst="rect">
            <a:avLst/>
          </a:prstGeom>
        </p:spPr>
      </p:pic>
      <p:sp>
        <p:nvSpPr>
          <p:cNvPr id="5" name="Rectangle: Rounded Corners 4">
            <a:extLst>
              <a:ext uri="{FF2B5EF4-FFF2-40B4-BE49-F238E27FC236}">
                <a16:creationId xmlns:a16="http://schemas.microsoft.com/office/drawing/2014/main" id="{C480C197-892B-40E0-B51D-BED3F1367DF8}"/>
              </a:ext>
            </a:extLst>
          </p:cNvPr>
          <p:cNvSpPr/>
          <p:nvPr/>
        </p:nvSpPr>
        <p:spPr>
          <a:xfrm>
            <a:off x="1725762" y="1324547"/>
            <a:ext cx="5094325" cy="7377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E98E708-09C6-403D-A1E7-C60DED869CB8}"/>
              </a:ext>
            </a:extLst>
          </p:cNvPr>
          <p:cNvSpPr/>
          <p:nvPr/>
        </p:nvSpPr>
        <p:spPr>
          <a:xfrm>
            <a:off x="1856806" y="684074"/>
            <a:ext cx="834663" cy="4679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95</a:t>
            </a:fld>
            <a:endParaRPr lang="en-US" dirty="0"/>
          </a:p>
        </p:txBody>
      </p:sp>
      <p:grpSp>
        <p:nvGrpSpPr>
          <p:cNvPr id="3" name="Group 2">
            <a:extLst>
              <a:ext uri="{FF2B5EF4-FFF2-40B4-BE49-F238E27FC236}">
                <a16:creationId xmlns:a16="http://schemas.microsoft.com/office/drawing/2014/main" id="{431C435C-2C6F-42DF-9BB0-0A52670CE329}"/>
              </a:ext>
            </a:extLst>
          </p:cNvPr>
          <p:cNvGrpSpPr/>
          <p:nvPr/>
        </p:nvGrpSpPr>
        <p:grpSpPr>
          <a:xfrm>
            <a:off x="1266092" y="211015"/>
            <a:ext cx="10474831" cy="6435969"/>
            <a:chOff x="0" y="0"/>
            <a:chExt cx="10474831" cy="6858000"/>
          </a:xfrm>
        </p:grpSpPr>
        <p:pic>
          <p:nvPicPr>
            <p:cNvPr id="5" name="Picture 4">
              <a:extLst>
                <a:ext uri="{FF2B5EF4-FFF2-40B4-BE49-F238E27FC236}">
                  <a16:creationId xmlns:a16="http://schemas.microsoft.com/office/drawing/2014/main" id="{3D430291-448C-4D19-BDDD-AA57484909B0}"/>
                </a:ext>
              </a:extLst>
            </p:cNvPr>
            <p:cNvPicPr>
              <a:picLocks noChangeAspect="1"/>
            </p:cNvPicPr>
            <p:nvPr/>
          </p:nvPicPr>
          <p:blipFill>
            <a:blip r:embed="rId2"/>
            <a:stretch>
              <a:fillRect/>
            </a:stretch>
          </p:blipFill>
          <p:spPr>
            <a:xfrm>
              <a:off x="0" y="0"/>
              <a:ext cx="10474831" cy="6858000"/>
            </a:xfrm>
            <a:prstGeom prst="rect">
              <a:avLst/>
            </a:prstGeom>
          </p:spPr>
        </p:pic>
        <p:sp>
          <p:nvSpPr>
            <p:cNvPr id="6" name="Arrow: Down 5">
              <a:extLst>
                <a:ext uri="{FF2B5EF4-FFF2-40B4-BE49-F238E27FC236}">
                  <a16:creationId xmlns:a16="http://schemas.microsoft.com/office/drawing/2014/main" id="{FD82CF28-6BCC-409B-B4B4-458EC34EC720}"/>
                </a:ext>
              </a:extLst>
            </p:cNvPr>
            <p:cNvSpPr/>
            <p:nvPr/>
          </p:nvSpPr>
          <p:spPr>
            <a:xfrm>
              <a:off x="2570085" y="2727665"/>
              <a:ext cx="435005" cy="5592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56031D9-097F-4F65-952A-4D1611CB67A8}"/>
                </a:ext>
              </a:extLst>
            </p:cNvPr>
            <p:cNvSpPr/>
            <p:nvPr/>
          </p:nvSpPr>
          <p:spPr>
            <a:xfrm>
              <a:off x="301840" y="4376691"/>
              <a:ext cx="2414726" cy="319596"/>
            </a:xfrm>
            <a:prstGeom prst="round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92B7C0-6469-436B-B673-788333F9130D}"/>
                </a:ext>
              </a:extLst>
            </p:cNvPr>
            <p:cNvSpPr/>
            <p:nvPr/>
          </p:nvSpPr>
          <p:spPr>
            <a:xfrm>
              <a:off x="5137212" y="4070411"/>
              <a:ext cx="2115845" cy="278758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0801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96</a:t>
            </a:fld>
            <a:endParaRPr lang="en-US" dirty="0"/>
          </a:p>
        </p:txBody>
      </p:sp>
      <p:pic>
        <p:nvPicPr>
          <p:cNvPr id="2" name="Picture 1">
            <a:extLst>
              <a:ext uri="{FF2B5EF4-FFF2-40B4-BE49-F238E27FC236}">
                <a16:creationId xmlns:a16="http://schemas.microsoft.com/office/drawing/2014/main" id="{87CBB7E5-460D-4DA9-B0F5-F95A44F457FD}"/>
              </a:ext>
            </a:extLst>
          </p:cNvPr>
          <p:cNvPicPr>
            <a:picLocks noChangeAspect="1"/>
          </p:cNvPicPr>
          <p:nvPr/>
        </p:nvPicPr>
        <p:blipFill>
          <a:blip r:embed="rId2"/>
          <a:stretch>
            <a:fillRect/>
          </a:stretch>
        </p:blipFill>
        <p:spPr>
          <a:xfrm>
            <a:off x="2407149" y="0"/>
            <a:ext cx="8094437" cy="6858000"/>
          </a:xfrm>
          <a:prstGeom prst="rect">
            <a:avLst/>
          </a:prstGeom>
        </p:spPr>
      </p:pic>
      <p:sp>
        <p:nvSpPr>
          <p:cNvPr id="5" name="Rectangle: Rounded Corners 4">
            <a:extLst>
              <a:ext uri="{FF2B5EF4-FFF2-40B4-BE49-F238E27FC236}">
                <a16:creationId xmlns:a16="http://schemas.microsoft.com/office/drawing/2014/main" id="{E18FC5ED-EE51-42DA-ABDC-720FA1804E29}"/>
              </a:ext>
            </a:extLst>
          </p:cNvPr>
          <p:cNvSpPr/>
          <p:nvPr/>
        </p:nvSpPr>
        <p:spPr>
          <a:xfrm>
            <a:off x="2407148" y="372141"/>
            <a:ext cx="825149" cy="308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4A93EBC-C865-401A-B55F-2A12134131A5}"/>
              </a:ext>
            </a:extLst>
          </p:cNvPr>
          <p:cNvSpPr/>
          <p:nvPr/>
        </p:nvSpPr>
        <p:spPr>
          <a:xfrm>
            <a:off x="1329267" y="334314"/>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3534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97</a:t>
            </a:fld>
            <a:endParaRPr lang="en-US" dirty="0"/>
          </a:p>
        </p:txBody>
      </p:sp>
      <p:pic>
        <p:nvPicPr>
          <p:cNvPr id="12" name="Picture 11">
            <a:extLst>
              <a:ext uri="{FF2B5EF4-FFF2-40B4-BE49-F238E27FC236}">
                <a16:creationId xmlns:a16="http://schemas.microsoft.com/office/drawing/2014/main" id="{B890C2E7-C4BA-4122-B6D9-EE4D7629D547}"/>
              </a:ext>
            </a:extLst>
          </p:cNvPr>
          <p:cNvPicPr>
            <a:picLocks noChangeAspect="1"/>
          </p:cNvPicPr>
          <p:nvPr/>
        </p:nvPicPr>
        <p:blipFill>
          <a:blip r:embed="rId2"/>
          <a:stretch>
            <a:fillRect/>
          </a:stretch>
        </p:blipFill>
        <p:spPr>
          <a:xfrm>
            <a:off x="1346543" y="79970"/>
            <a:ext cx="10165136" cy="6453099"/>
          </a:xfrm>
          <a:prstGeom prst="rect">
            <a:avLst/>
          </a:prstGeom>
        </p:spPr>
      </p:pic>
      <p:sp>
        <p:nvSpPr>
          <p:cNvPr id="2" name="Rectangle: Rounded Corners 1">
            <a:extLst>
              <a:ext uri="{FF2B5EF4-FFF2-40B4-BE49-F238E27FC236}">
                <a16:creationId xmlns:a16="http://schemas.microsoft.com/office/drawing/2014/main" id="{52F70981-76D7-46DC-9587-7E5D0B6C48A9}"/>
              </a:ext>
            </a:extLst>
          </p:cNvPr>
          <p:cNvSpPr/>
          <p:nvPr/>
        </p:nvSpPr>
        <p:spPr>
          <a:xfrm>
            <a:off x="2222206" y="4842903"/>
            <a:ext cx="2838892" cy="4040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F62D51B-64B3-467B-B6AA-02EBC6B17697}"/>
              </a:ext>
            </a:extLst>
          </p:cNvPr>
          <p:cNvSpPr/>
          <p:nvPr/>
        </p:nvSpPr>
        <p:spPr>
          <a:xfrm>
            <a:off x="8080745" y="3401318"/>
            <a:ext cx="1307804" cy="4040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717F1A4-63E2-45FE-9361-FB1084691EC4}"/>
              </a:ext>
            </a:extLst>
          </p:cNvPr>
          <p:cNvSpPr/>
          <p:nvPr/>
        </p:nvSpPr>
        <p:spPr>
          <a:xfrm>
            <a:off x="7347098" y="3429000"/>
            <a:ext cx="595423" cy="3763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CD9EF03-E49D-4BAB-B483-611D2C6459D7}"/>
              </a:ext>
            </a:extLst>
          </p:cNvPr>
          <p:cNvSpPr/>
          <p:nvPr/>
        </p:nvSpPr>
        <p:spPr>
          <a:xfrm>
            <a:off x="1437819" y="4822754"/>
            <a:ext cx="693112" cy="4443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90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98</a:t>
            </a:fld>
            <a:endParaRPr lang="en-US" dirty="0"/>
          </a:p>
        </p:txBody>
      </p:sp>
      <p:grpSp>
        <p:nvGrpSpPr>
          <p:cNvPr id="2" name="Group 1">
            <a:extLst>
              <a:ext uri="{FF2B5EF4-FFF2-40B4-BE49-F238E27FC236}">
                <a16:creationId xmlns:a16="http://schemas.microsoft.com/office/drawing/2014/main" id="{33C22473-75D9-4C4B-B8BF-FCAE1CBF3959}"/>
              </a:ext>
            </a:extLst>
          </p:cNvPr>
          <p:cNvGrpSpPr/>
          <p:nvPr/>
        </p:nvGrpSpPr>
        <p:grpSpPr>
          <a:xfrm>
            <a:off x="1415562" y="202223"/>
            <a:ext cx="10096118" cy="6471140"/>
            <a:chOff x="1415562" y="202223"/>
            <a:chExt cx="10096118" cy="6471140"/>
          </a:xfrm>
        </p:grpSpPr>
        <p:grpSp>
          <p:nvGrpSpPr>
            <p:cNvPr id="3" name="Group 2">
              <a:extLst>
                <a:ext uri="{FF2B5EF4-FFF2-40B4-BE49-F238E27FC236}">
                  <a16:creationId xmlns:a16="http://schemas.microsoft.com/office/drawing/2014/main" id="{891688DC-4117-47F4-895F-C5728CDA851A}"/>
                </a:ext>
              </a:extLst>
            </p:cNvPr>
            <p:cNvGrpSpPr/>
            <p:nvPr/>
          </p:nvGrpSpPr>
          <p:grpSpPr>
            <a:xfrm>
              <a:off x="1415562" y="202223"/>
              <a:ext cx="10096118" cy="6471140"/>
              <a:chOff x="163417" y="0"/>
              <a:chExt cx="11865166" cy="6858000"/>
            </a:xfrm>
          </p:grpSpPr>
          <p:pic>
            <p:nvPicPr>
              <p:cNvPr id="5" name="Picture 4">
                <a:extLst>
                  <a:ext uri="{FF2B5EF4-FFF2-40B4-BE49-F238E27FC236}">
                    <a16:creationId xmlns:a16="http://schemas.microsoft.com/office/drawing/2014/main" id="{88899D91-DF92-400F-800A-B2047B767392}"/>
                  </a:ext>
                </a:extLst>
              </p:cNvPr>
              <p:cNvPicPr>
                <a:picLocks noChangeAspect="1"/>
              </p:cNvPicPr>
              <p:nvPr/>
            </p:nvPicPr>
            <p:blipFill>
              <a:blip r:embed="rId2"/>
              <a:stretch>
                <a:fillRect/>
              </a:stretch>
            </p:blipFill>
            <p:spPr>
              <a:xfrm>
                <a:off x="163417" y="0"/>
                <a:ext cx="11865166" cy="6858000"/>
              </a:xfrm>
              <a:prstGeom prst="rect">
                <a:avLst/>
              </a:prstGeom>
            </p:spPr>
          </p:pic>
          <p:sp>
            <p:nvSpPr>
              <p:cNvPr id="6" name="Rectangle: Rounded Corners 5">
                <a:extLst>
                  <a:ext uri="{FF2B5EF4-FFF2-40B4-BE49-F238E27FC236}">
                    <a16:creationId xmlns:a16="http://schemas.microsoft.com/office/drawing/2014/main" id="{C0E03277-DBF2-41FF-8B7E-5CD2F6C115EC}"/>
                  </a:ext>
                </a:extLst>
              </p:cNvPr>
              <p:cNvSpPr/>
              <p:nvPr/>
            </p:nvSpPr>
            <p:spPr>
              <a:xfrm>
                <a:off x="8149701" y="1127464"/>
                <a:ext cx="3053918" cy="223717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AEE4248-ADEC-452D-B9B2-2CD67DAB01AE}"/>
                </a:ext>
              </a:extLst>
            </p:cNvPr>
            <p:cNvSpPr txBox="1"/>
            <p:nvPr/>
          </p:nvSpPr>
          <p:spPr>
            <a:xfrm>
              <a:off x="5226840" y="2532185"/>
              <a:ext cx="1738320" cy="369332"/>
            </a:xfrm>
            <a:prstGeom prst="rect">
              <a:avLst/>
            </a:prstGeom>
            <a:noFill/>
            <a:ln w="38100">
              <a:solidFill>
                <a:srgbClr val="FF0000"/>
              </a:solidFill>
            </a:ln>
          </p:spPr>
          <p:txBody>
            <a:bodyPr wrap="square" rtlCol="0">
              <a:spAutoFit/>
            </a:bodyPr>
            <a:lstStyle/>
            <a:p>
              <a:r>
                <a:rPr lang="en-US" dirty="0">
                  <a:solidFill>
                    <a:schemeClr val="bg1"/>
                  </a:solidFill>
                </a:rPr>
                <a:t>If needed later</a:t>
              </a:r>
            </a:p>
          </p:txBody>
        </p:sp>
        <p:sp>
          <p:nvSpPr>
            <p:cNvPr id="8" name="Arrow: Left 7">
              <a:extLst>
                <a:ext uri="{FF2B5EF4-FFF2-40B4-BE49-F238E27FC236}">
                  <a16:creationId xmlns:a16="http://schemas.microsoft.com/office/drawing/2014/main" id="{D575C7F8-285A-46FF-8E1E-10281339126B}"/>
                </a:ext>
              </a:extLst>
            </p:cNvPr>
            <p:cNvSpPr/>
            <p:nvPr/>
          </p:nvSpPr>
          <p:spPr>
            <a:xfrm rot="10800000">
              <a:off x="7287733" y="2556198"/>
              <a:ext cx="600817" cy="3453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3934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1" y="2336870"/>
            <a:ext cx="6744036" cy="4063930"/>
          </a:xfrm>
        </p:spPr>
        <p:txBody>
          <a:bodyPr>
            <a:normAutofit fontScale="92500" lnSpcReduction="20000"/>
          </a:bodyPr>
          <a:lstStyle/>
          <a:p>
            <a:r>
              <a:rPr lang="en-US" dirty="0"/>
              <a:t>When do I file my weekly claims?</a:t>
            </a:r>
          </a:p>
          <a:p>
            <a:pPr lvl="1"/>
            <a:r>
              <a:rPr lang="en-US" dirty="0"/>
              <a:t>A = If you backdated your claim, now. Otherwise, preferable Sunday for each week that you want to receive benefits. </a:t>
            </a:r>
          </a:p>
          <a:p>
            <a:r>
              <a:rPr lang="en-US" dirty="0"/>
              <a:t>How do I file my weekly claim?</a:t>
            </a:r>
          </a:p>
          <a:p>
            <a:pPr lvl="1"/>
            <a:r>
              <a:rPr lang="en-US" dirty="0"/>
              <a:t>Using </a:t>
            </a:r>
            <a:r>
              <a:rPr lang="en-US" dirty="0" err="1"/>
              <a:t>eServices</a:t>
            </a:r>
            <a:r>
              <a:rPr lang="en-US" dirty="0"/>
              <a:t>, under the alert section, click on “You have a UI weekly claim to file”</a:t>
            </a:r>
          </a:p>
          <a:p>
            <a:r>
              <a:rPr lang="en-US" dirty="0"/>
              <a:t>What do I do when I return to work full time?</a:t>
            </a:r>
          </a:p>
          <a:p>
            <a:pPr lvl="1"/>
            <a:r>
              <a:rPr lang="en-US" dirty="0"/>
              <a:t>Just stop submitting your weekly claims</a:t>
            </a:r>
          </a:p>
          <a:p>
            <a:r>
              <a:rPr lang="en-US" dirty="0"/>
              <a:t>Will work search be required after the “stay at home” order is lifted?</a:t>
            </a:r>
          </a:p>
          <a:p>
            <a:pPr lvl="1"/>
            <a:r>
              <a:rPr lang="en-US" dirty="0"/>
              <a:t>Probably, but watch our website and look for alerts in your </a:t>
            </a:r>
            <a:r>
              <a:rPr lang="en-US" dirty="0" err="1"/>
              <a:t>eServices</a:t>
            </a:r>
            <a:r>
              <a:rPr lang="en-US" dirty="0"/>
              <a:t> account</a:t>
            </a:r>
          </a:p>
          <a:p>
            <a:r>
              <a:rPr lang="en-US" dirty="0"/>
              <a:t>Is the waiting week being waived?</a:t>
            </a:r>
          </a:p>
          <a:p>
            <a:pPr lvl="1"/>
            <a:r>
              <a:rPr lang="en-US" dirty="0"/>
              <a:t>A = Because of emergency rules put into place, yes.  </a:t>
            </a:r>
          </a:p>
          <a:p>
            <a:pPr marL="0" indent="0">
              <a:buNone/>
            </a:pPr>
            <a:endParaRPr lang="en-US" dirty="0"/>
          </a:p>
        </p:txBody>
      </p:sp>
      <p:pic>
        <p:nvPicPr>
          <p:cNvPr id="5" name="Picture 4">
            <a:extLst>
              <a:ext uri="{FF2B5EF4-FFF2-40B4-BE49-F238E27FC236}">
                <a16:creationId xmlns:a16="http://schemas.microsoft.com/office/drawing/2014/main" id="{A43A6BB6-ED47-4FCB-8430-1F4AE2E21D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9796" y="2581284"/>
            <a:ext cx="3336212" cy="2966662"/>
          </a:xfrm>
          <a:prstGeom prst="rect">
            <a:avLst/>
          </a:prstGeom>
        </p:spPr>
      </p:pic>
    </p:spTree>
    <p:extLst>
      <p:ext uri="{BB962C8B-B14F-4D97-AF65-F5344CB8AC3E}">
        <p14:creationId xmlns:p14="http://schemas.microsoft.com/office/powerpoint/2010/main" val="2168564578"/>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2706</TotalTime>
  <Words>1404</Words>
  <Application>Microsoft Office PowerPoint</Application>
  <PresentationFormat>Widescreen</PresentationFormat>
  <Paragraphs>225</Paragraphs>
  <Slides>103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Calibri</vt:lpstr>
      <vt:lpstr>Century Gothic</vt:lpstr>
      <vt:lpstr>Wingdings</vt:lpstr>
      <vt:lpstr>Theme_ESDnew</vt:lpstr>
      <vt:lpstr>Unemployment Insurance</vt:lpstr>
      <vt:lpstr>Topics we will cover</vt:lpstr>
      <vt:lpstr>Topics we will NOT cover</vt:lpstr>
      <vt:lpstr>What you will need</vt:lpstr>
      <vt:lpstr>What we know about the Stimulus Bill</vt:lpstr>
      <vt:lpstr>Reemployment Services</vt:lpstr>
      <vt:lpstr>WorkSourceWA.com</vt:lpstr>
      <vt:lpstr>Filing an Unemployment Insurance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Search Requirements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List of acceptable documents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 Questions - </vt:lpstr>
      <vt:lpstr>More Unemployment Questions - </vt:lpstr>
      <vt:lpstr>More Unemployment Questions - </vt:lpstr>
      <vt:lpstr>New Chatbot search feature - </vt:lpstr>
      <vt:lpstr>Resources to Help!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Ruggles, Steve (ESD)</cp:lastModifiedBy>
  <cp:revision>145</cp:revision>
  <dcterms:created xsi:type="dcterms:W3CDTF">2018-04-10T23:36:17Z</dcterms:created>
  <dcterms:modified xsi:type="dcterms:W3CDTF">2020-05-01T14:14:18Z</dcterms:modified>
</cp:coreProperties>
</file>