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5"/>
  </p:notesMasterIdLst>
  <p:sldIdLst>
    <p:sldId id="256" r:id="rId2"/>
    <p:sldId id="261" r:id="rId3"/>
    <p:sldId id="358" r:id="rId4"/>
    <p:sldId id="537" r:id="rId5"/>
    <p:sldId id="272" r:id="rId6"/>
    <p:sldId id="363" r:id="rId7"/>
    <p:sldId id="411" r:id="rId8"/>
    <p:sldId id="412" r:id="rId9"/>
    <p:sldId id="365" r:id="rId10"/>
    <p:sldId id="404" r:id="rId11"/>
    <p:sldId id="528" r:id="rId12"/>
    <p:sldId id="295" r:id="rId13"/>
    <p:sldId id="294" r:id="rId14"/>
    <p:sldId id="293" r:id="rId15"/>
    <p:sldId id="292" r:id="rId16"/>
    <p:sldId id="291" r:id="rId17"/>
    <p:sldId id="290" r:id="rId18"/>
    <p:sldId id="288" r:id="rId19"/>
    <p:sldId id="297" r:id="rId20"/>
    <p:sldId id="309" r:id="rId21"/>
    <p:sldId id="308" r:id="rId22"/>
    <p:sldId id="307" r:id="rId23"/>
    <p:sldId id="305" r:id="rId24"/>
    <p:sldId id="304" r:id="rId25"/>
    <p:sldId id="312" r:id="rId26"/>
    <p:sldId id="538" r:id="rId27"/>
    <p:sldId id="527" r:id="rId28"/>
    <p:sldId id="310" r:id="rId29"/>
    <p:sldId id="529" r:id="rId30"/>
    <p:sldId id="539" r:id="rId31"/>
    <p:sldId id="540" r:id="rId32"/>
    <p:sldId id="533" r:id="rId33"/>
    <p:sldId id="494" r:id="rId34"/>
    <p:sldId id="534" r:id="rId35"/>
    <p:sldId id="370" r:id="rId36"/>
    <p:sldId id="535" r:id="rId37"/>
    <p:sldId id="536" r:id="rId38"/>
    <p:sldId id="322" r:id="rId39"/>
    <p:sldId id="321" r:id="rId40"/>
    <p:sldId id="328" r:id="rId41"/>
    <p:sldId id="327" r:id="rId42"/>
    <p:sldId id="326" r:id="rId43"/>
    <p:sldId id="325" r:id="rId44"/>
    <p:sldId id="324" r:id="rId45"/>
    <p:sldId id="330" r:id="rId46"/>
    <p:sldId id="332" r:id="rId47"/>
    <p:sldId id="331" r:id="rId48"/>
    <p:sldId id="329" r:id="rId49"/>
    <p:sldId id="335" r:id="rId50"/>
    <p:sldId id="497" r:id="rId51"/>
    <p:sldId id="506" r:id="rId52"/>
    <p:sldId id="495" r:id="rId53"/>
    <p:sldId id="334" r:id="rId54"/>
    <p:sldId id="502" r:id="rId55"/>
    <p:sldId id="525" r:id="rId56"/>
    <p:sldId id="361" r:id="rId57"/>
    <p:sldId id="357" r:id="rId58"/>
    <p:sldId id="542" r:id="rId59"/>
    <p:sldId id="491" r:id="rId60"/>
    <p:sldId id="541" r:id="rId61"/>
    <p:sldId id="416" r:id="rId62"/>
    <p:sldId id="526" r:id="rId63"/>
    <p:sldId id="37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535" autoAdjust="0"/>
  </p:normalViewPr>
  <p:slideViewPr>
    <p:cSldViewPr snapToGrid="0">
      <p:cViewPr varScale="1">
        <p:scale>
          <a:sx n="109" d="100"/>
          <a:sy n="109" d="100"/>
        </p:scale>
        <p:origin x="426" y="102"/>
      </p:cViewPr>
      <p:guideLst/>
    </p:cSldViewPr>
  </p:slideViewPr>
  <p:notesTextViewPr>
    <p:cViewPr>
      <p:scale>
        <a:sx n="1" d="1"/>
        <a:sy n="1" d="1"/>
      </p:scale>
      <p:origin x="0" y="0"/>
    </p:cViewPr>
  </p:notesTextViewPr>
  <p:sorterViewPr>
    <p:cViewPr>
      <p:scale>
        <a:sx n="100" d="100"/>
        <a:sy n="100" d="100"/>
      </p:scale>
      <p:origin x="0" y="-19938"/>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1</a:t>
            </a:fld>
            <a:endParaRPr lang="en-US"/>
          </a:p>
        </p:txBody>
      </p:sp>
    </p:spTree>
    <p:extLst>
      <p:ext uri="{BB962C8B-B14F-4D97-AF65-F5344CB8AC3E}">
        <p14:creationId xmlns:p14="http://schemas.microsoft.com/office/powerpoint/2010/main" val="13176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85215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57</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58</a:t>
            </a:fld>
            <a:endParaRPr lang="en-US"/>
          </a:p>
        </p:txBody>
      </p:sp>
    </p:spTree>
    <p:extLst>
      <p:ext uri="{BB962C8B-B14F-4D97-AF65-F5344CB8AC3E}">
        <p14:creationId xmlns:p14="http://schemas.microsoft.com/office/powerpoint/2010/main" val="71352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59</a:t>
            </a:fld>
            <a:endParaRPr lang="en-US"/>
          </a:p>
        </p:txBody>
      </p:sp>
    </p:spTree>
    <p:extLst>
      <p:ext uri="{BB962C8B-B14F-4D97-AF65-F5344CB8AC3E}">
        <p14:creationId xmlns:p14="http://schemas.microsoft.com/office/powerpoint/2010/main" val="399533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60</a:t>
            </a:fld>
            <a:endParaRPr lang="en-US"/>
          </a:p>
        </p:txBody>
      </p:sp>
    </p:spTree>
    <p:extLst>
      <p:ext uri="{BB962C8B-B14F-4D97-AF65-F5344CB8AC3E}">
        <p14:creationId xmlns:p14="http://schemas.microsoft.com/office/powerpoint/2010/main" val="392594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61</a:t>
            </a:fld>
            <a:endParaRPr lang="en-US"/>
          </a:p>
        </p:txBody>
      </p:sp>
    </p:spTree>
    <p:extLst>
      <p:ext uri="{BB962C8B-B14F-4D97-AF65-F5344CB8AC3E}">
        <p14:creationId xmlns:p14="http://schemas.microsoft.com/office/powerpoint/2010/main" val="153892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63</a:t>
            </a:fld>
            <a:endParaRPr lang="en-US"/>
          </a:p>
        </p:txBody>
      </p:sp>
    </p:spTree>
    <p:extLst>
      <p:ext uri="{BB962C8B-B14F-4D97-AF65-F5344CB8AC3E}">
        <p14:creationId xmlns:p14="http://schemas.microsoft.com/office/powerpoint/2010/main" val="158736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A88B6750-BB0A-48D4-8B3A-FB01707E0334}" type="datetime1">
              <a:rPr lang="en-US" smtClean="0"/>
              <a:t>6/30/2020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7879A4EA-BD89-47A4-91D3-3C0BB1C77C3A}" type="datetime1">
              <a:rPr lang="en-US" smtClean="0"/>
              <a:t>6/30/2020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83B61125-71B8-4DF1-B5BF-A006AF7DDB80}" type="datetime1">
              <a:rPr lang="en-US" smtClean="0"/>
              <a:t>6/30/2020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D4DDE015-48FF-42BF-AACC-FB50DAE32B4D}" type="datetime1">
              <a:rPr lang="en-US" smtClean="0"/>
              <a:t>6/30/2020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DFA88063-B97A-4872-882D-B7EAC791A587}" type="datetime1">
              <a:rPr lang="en-US" smtClean="0"/>
              <a:t>6/30/2020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D0BE7806-BCAF-477F-849E-47CB8E1B5DD6}" type="datetime1">
              <a:rPr lang="en-US" smtClean="0"/>
              <a:t>6/30/2020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C688739-4518-4CE3-9221-D0CED74930B2}" type="datetime1">
              <a:rPr lang="en-US" smtClean="0"/>
              <a:t>6/30/2020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1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531053DE-FBCA-47BB-A358-65A7A7DB66BF}" type="datetime1">
              <a:rPr lang="en-US" smtClean="0"/>
              <a:t>6/30/2020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5D111C2B-024C-4DFD-8F6B-DBAF70976832}" type="datetime1">
              <a:rPr lang="en-US" smtClean="0"/>
              <a:t>6/30/2020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7AD1BD8F-A2EB-491A-9FA4-47E40D2165AD}" type="datetime1">
              <a:rPr lang="en-US" smtClean="0"/>
              <a:t>6/30/2020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E636CA4F-A13E-4500-9578-0F5801B5A0C2}" type="datetime1">
              <a:rPr lang="en-US" smtClean="0"/>
              <a:t>6/30/2020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93B376FB-1E3A-4530-BA3E-4AD285340DE2}" type="datetime1">
              <a:rPr lang="en-US" smtClean="0"/>
              <a:t>6/30/2020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F76FBF05-63B4-4B7D-BD09-9CEBC91007B8}" type="datetime1">
              <a:rPr lang="en-US" smtClean="0"/>
              <a:t>6/30/2020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F43CEA0-F4A5-409F-9582-88102A60ACC6}" type="datetime1">
              <a:rPr lang="en-US" smtClean="0"/>
              <a:t>6/30/2020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18ED78A9-62ED-4CAD-9E11-2285B135D254}" type="datetime1">
              <a:rPr lang="en-US" smtClean="0"/>
              <a:t>6/30/2020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531053DE-FBCA-47BB-A358-65A7A7DB66BF}" type="datetime1">
              <a:rPr lang="en-US" smtClean="0"/>
              <a:pPr/>
              <a:t>6/30/2020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agilebacon.com/how-can-scrum-masters-help-their-teams-to-self-organiz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vcvoices.org/2015/05/everyday-valu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4" Type="http://schemas.openxmlformats.org/officeDocument/2006/relationships/hyperlink" Target="http://www.freestockphotos.biz/stockphoto/9307"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www.pngall.com/success-png" TargetMode="External"/><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s/stimulus.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rikaforpresident.com/2016/04/02/when-will-i-learn-to-quit-looking-for-clarity-sig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hyperlink" Target="http://www.esd.wa.gov/" TargetMode="External"/><Relationship Id="rId7" Type="http://schemas.openxmlformats.org/officeDocument/2006/relationships/hyperlink" Target="http://barbarousguideb51.wikidot.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8.jpg"/><Relationship Id="rId5" Type="http://schemas.openxmlformats.org/officeDocument/2006/relationships/hyperlink" Target="http://www.worksourcewa.com/" TargetMode="External"/><Relationship Id="rId4" Type="http://schemas.openxmlformats.org/officeDocument/2006/relationships/hyperlink" Target="https://esd.wa.gov/SharedWor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b="1" dirty="0"/>
              <a:t>Unemployment Insurance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3" name="Rectangle 2">
            <a:extLst>
              <a:ext uri="{FF2B5EF4-FFF2-40B4-BE49-F238E27FC236}">
                <a16:creationId xmlns:a16="http://schemas.microsoft.com/office/drawing/2014/main" id="{2EEE1BE7-4174-4748-9A94-94C494B42C60}"/>
              </a:ext>
            </a:extLst>
          </p:cNvPr>
          <p:cNvSpPr/>
          <p:nvPr/>
        </p:nvSpPr>
        <p:spPr>
          <a:xfrm>
            <a:off x="3936022" y="4928019"/>
            <a:ext cx="6096000" cy="923330"/>
          </a:xfrm>
          <a:prstGeom prst="rect">
            <a:avLst/>
          </a:prstGeom>
        </p:spPr>
        <p:txBody>
          <a:bodyPr>
            <a:spAutoFit/>
          </a:bodyPr>
          <a:lstStyle/>
          <a:p>
            <a:r>
              <a:rPr lang="en-US" i="1" dirty="0">
                <a:solidFill>
                  <a:schemeClr val="accent1">
                    <a:lumMod val="50000"/>
                  </a:schemeClr>
                </a:solidFill>
              </a:rPr>
              <a:t>Specifically tailored for state employees to help prepare them for accessing unemployment insurance benefits.  This information is current as of June 30</a:t>
            </a:r>
            <a:r>
              <a:rPr lang="en-US" i="1" baseline="30000" dirty="0">
                <a:solidFill>
                  <a:schemeClr val="accent1">
                    <a:lumMod val="50000"/>
                  </a:schemeClr>
                </a:solidFill>
              </a:rPr>
              <a:t>th</a:t>
            </a:r>
            <a:r>
              <a:rPr lang="en-US" i="1" dirty="0">
                <a:solidFill>
                  <a:schemeClr val="accent1">
                    <a:lumMod val="50000"/>
                  </a:schemeClr>
                </a:solidFill>
              </a:rPr>
              <a:t>, 2020.</a:t>
            </a:r>
            <a:endParaRPr lang="en-US" i="1" dirty="0">
              <a:solidFill>
                <a:schemeClr val="accent1">
                  <a:lumMod val="50000"/>
                </a:schemeClr>
              </a:solidFill>
              <a:highlight>
                <a:srgbClr val="FFFF00"/>
              </a:highlight>
            </a:endParaRPr>
          </a:p>
        </p:txBody>
      </p:sp>
    </p:spTree>
    <p:extLst>
      <p:ext uri="{BB962C8B-B14F-4D97-AF65-F5344CB8AC3E}">
        <p14:creationId xmlns:p14="http://schemas.microsoft.com/office/powerpoint/2010/main" val="314779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8" y="237392"/>
            <a:ext cx="9156016" cy="6330462"/>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73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grpSp>
        <p:nvGrpSpPr>
          <p:cNvPr id="3" name="Group 2">
            <a:extLst>
              <a:ext uri="{FF2B5EF4-FFF2-40B4-BE49-F238E27FC236}">
                <a16:creationId xmlns:a16="http://schemas.microsoft.com/office/drawing/2014/main" id="{3F7DD1AA-C025-4EF5-878A-43213233CAEB}"/>
              </a:ext>
            </a:extLst>
          </p:cNvPr>
          <p:cNvGrpSpPr/>
          <p:nvPr/>
        </p:nvGrpSpPr>
        <p:grpSpPr>
          <a:xfrm>
            <a:off x="422628" y="200025"/>
            <a:ext cx="11477625" cy="6457950"/>
            <a:chOff x="62144" y="-62144"/>
            <a:chExt cx="11477625" cy="6457950"/>
          </a:xfrm>
        </p:grpSpPr>
        <p:pic>
          <p:nvPicPr>
            <p:cNvPr id="5" name="Picture 4">
              <a:extLst>
                <a:ext uri="{FF2B5EF4-FFF2-40B4-BE49-F238E27FC236}">
                  <a16:creationId xmlns:a16="http://schemas.microsoft.com/office/drawing/2014/main" id="{3622DFCD-B58F-44C1-B166-8A8234D97914}"/>
                </a:ext>
              </a:extLst>
            </p:cNvPr>
            <p:cNvPicPr>
              <a:picLocks noChangeAspect="1"/>
            </p:cNvPicPr>
            <p:nvPr/>
          </p:nvPicPr>
          <p:blipFill>
            <a:blip r:embed="rId2"/>
            <a:stretch>
              <a:fillRect/>
            </a:stretch>
          </p:blipFill>
          <p:spPr>
            <a:xfrm>
              <a:off x="62144" y="-62144"/>
              <a:ext cx="11477625" cy="6457950"/>
            </a:xfrm>
            <a:prstGeom prst="rect">
              <a:avLst/>
            </a:prstGeom>
          </p:spPr>
        </p:pic>
        <p:sp>
          <p:nvSpPr>
            <p:cNvPr id="6" name="Rectangle: Rounded Corners 5">
              <a:extLst>
                <a:ext uri="{FF2B5EF4-FFF2-40B4-BE49-F238E27FC236}">
                  <a16:creationId xmlns:a16="http://schemas.microsoft.com/office/drawing/2014/main" id="{45ECBE2A-6EDE-4A01-A46D-CBDF0B3AB721}"/>
                </a:ext>
              </a:extLst>
            </p:cNvPr>
            <p:cNvSpPr/>
            <p:nvPr/>
          </p:nvSpPr>
          <p:spPr>
            <a:xfrm>
              <a:off x="7688062" y="1127464"/>
              <a:ext cx="3789563" cy="1740023"/>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Arrow: Left 6">
              <a:extLst>
                <a:ext uri="{FF2B5EF4-FFF2-40B4-BE49-F238E27FC236}">
                  <a16:creationId xmlns:a16="http://schemas.microsoft.com/office/drawing/2014/main" id="{FC404A4D-18E1-4165-B629-ACF4DBB0DBC8}"/>
                </a:ext>
              </a:extLst>
            </p:cNvPr>
            <p:cNvSpPr/>
            <p:nvPr/>
          </p:nvSpPr>
          <p:spPr>
            <a:xfrm>
              <a:off x="9618354" y="1571347"/>
              <a:ext cx="1096994" cy="4261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227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3" name="Group 2">
            <a:extLst>
              <a:ext uri="{FF2B5EF4-FFF2-40B4-BE49-F238E27FC236}">
                <a16:creationId xmlns:a16="http://schemas.microsoft.com/office/drawing/2014/main" id="{84687F5B-7C2B-4F7C-A00F-5390D0A8DD54}"/>
              </a:ext>
            </a:extLst>
          </p:cNvPr>
          <p:cNvGrpSpPr/>
          <p:nvPr/>
        </p:nvGrpSpPr>
        <p:grpSpPr>
          <a:xfrm>
            <a:off x="1995854" y="184639"/>
            <a:ext cx="8284589" cy="6435968"/>
            <a:chOff x="2603168" y="480061"/>
            <a:chExt cx="7524485" cy="5897880"/>
          </a:xfrm>
        </p:grpSpPr>
        <p:pic>
          <p:nvPicPr>
            <p:cNvPr id="5" name="Picture 4">
              <a:extLst>
                <a:ext uri="{FF2B5EF4-FFF2-40B4-BE49-F238E27FC236}">
                  <a16:creationId xmlns:a16="http://schemas.microsoft.com/office/drawing/2014/main" id="{137CDA7D-72DF-4FE4-B8BB-639F65D5E984}"/>
                </a:ext>
              </a:extLst>
            </p:cNvPr>
            <p:cNvPicPr>
              <a:picLocks noChangeAspect="1"/>
            </p:cNvPicPr>
            <p:nvPr/>
          </p:nvPicPr>
          <p:blipFill>
            <a:blip r:embed="rId2"/>
            <a:stretch>
              <a:fillRect/>
            </a:stretch>
          </p:blipFill>
          <p:spPr>
            <a:xfrm>
              <a:off x="2603168" y="480061"/>
              <a:ext cx="7395462" cy="5897880"/>
            </a:xfrm>
            <a:prstGeom prst="rect">
              <a:avLst/>
            </a:prstGeom>
          </p:spPr>
        </p:pic>
        <p:sp>
          <p:nvSpPr>
            <p:cNvPr id="6" name="Rectangle: Rounded Corners 5">
              <a:extLst>
                <a:ext uri="{FF2B5EF4-FFF2-40B4-BE49-F238E27FC236}">
                  <a16:creationId xmlns:a16="http://schemas.microsoft.com/office/drawing/2014/main" id="{708F9DA3-3BF4-49D2-B768-4349DBA5D1AC}"/>
                </a:ext>
              </a:extLst>
            </p:cNvPr>
            <p:cNvSpPr/>
            <p:nvPr/>
          </p:nvSpPr>
          <p:spPr>
            <a:xfrm>
              <a:off x="8591816" y="5599257"/>
              <a:ext cx="1535837" cy="727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4FA6A857-21C9-4338-9B66-B8678EDDB044}"/>
              </a:ext>
            </a:extLst>
          </p:cNvPr>
          <p:cNvSpPr/>
          <p:nvPr/>
        </p:nvSpPr>
        <p:spPr>
          <a:xfrm>
            <a:off x="1911557" y="5763614"/>
            <a:ext cx="1690983" cy="794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93D2DC5A-D666-4C21-9D58-8375C79EA87E}"/>
              </a:ext>
            </a:extLst>
          </p:cNvPr>
          <p:cNvSpPr/>
          <p:nvPr/>
        </p:nvSpPr>
        <p:spPr>
          <a:xfrm rot="5400000">
            <a:off x="5669527" y="5134143"/>
            <a:ext cx="555294" cy="125894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49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3" name="Picture 2">
            <a:extLst>
              <a:ext uri="{FF2B5EF4-FFF2-40B4-BE49-F238E27FC236}">
                <a16:creationId xmlns:a16="http://schemas.microsoft.com/office/drawing/2014/main" id="{7DBCF6D9-2E11-4BE1-B1A0-754790BA5954}"/>
              </a:ext>
            </a:extLst>
          </p:cNvPr>
          <p:cNvPicPr>
            <a:picLocks noChangeAspect="1"/>
          </p:cNvPicPr>
          <p:nvPr/>
        </p:nvPicPr>
        <p:blipFill>
          <a:blip r:embed="rId2"/>
          <a:stretch>
            <a:fillRect/>
          </a:stretch>
        </p:blipFill>
        <p:spPr>
          <a:xfrm>
            <a:off x="1815477" y="131885"/>
            <a:ext cx="9078192" cy="6699738"/>
          </a:xfrm>
          <a:prstGeom prst="rect">
            <a:avLst/>
          </a:prstGeom>
        </p:spPr>
      </p:pic>
    </p:spTree>
    <p:extLst>
      <p:ext uri="{BB962C8B-B14F-4D97-AF65-F5344CB8AC3E}">
        <p14:creationId xmlns:p14="http://schemas.microsoft.com/office/powerpoint/2010/main" val="409347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3" name="Picture 2">
            <a:extLst>
              <a:ext uri="{FF2B5EF4-FFF2-40B4-BE49-F238E27FC236}">
                <a16:creationId xmlns:a16="http://schemas.microsoft.com/office/drawing/2014/main" id="{BDA96D80-4251-4E88-93EA-3FBF25693C56}"/>
              </a:ext>
            </a:extLst>
          </p:cNvPr>
          <p:cNvPicPr>
            <a:picLocks noChangeAspect="1"/>
          </p:cNvPicPr>
          <p:nvPr/>
        </p:nvPicPr>
        <p:blipFill>
          <a:blip r:embed="rId2"/>
          <a:stretch>
            <a:fillRect/>
          </a:stretch>
        </p:blipFill>
        <p:spPr>
          <a:xfrm>
            <a:off x="1667638" y="140676"/>
            <a:ext cx="9709607" cy="6594231"/>
          </a:xfrm>
          <a:prstGeom prst="rect">
            <a:avLst/>
          </a:prstGeom>
        </p:spPr>
      </p:pic>
    </p:spTree>
    <p:extLst>
      <p:ext uri="{BB962C8B-B14F-4D97-AF65-F5344CB8AC3E}">
        <p14:creationId xmlns:p14="http://schemas.microsoft.com/office/powerpoint/2010/main" val="147446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grpSp>
        <p:nvGrpSpPr>
          <p:cNvPr id="3" name="Group 2">
            <a:extLst>
              <a:ext uri="{FF2B5EF4-FFF2-40B4-BE49-F238E27FC236}">
                <a16:creationId xmlns:a16="http://schemas.microsoft.com/office/drawing/2014/main" id="{67421F8B-608D-47EC-B7EE-2970237E831F}"/>
              </a:ext>
            </a:extLst>
          </p:cNvPr>
          <p:cNvGrpSpPr/>
          <p:nvPr/>
        </p:nvGrpSpPr>
        <p:grpSpPr>
          <a:xfrm>
            <a:off x="1773010" y="149468"/>
            <a:ext cx="9525105" cy="6523893"/>
            <a:chOff x="1773010" y="0"/>
            <a:chExt cx="8645979" cy="6858000"/>
          </a:xfrm>
        </p:grpSpPr>
        <p:pic>
          <p:nvPicPr>
            <p:cNvPr id="5" name="Picture 4">
              <a:extLst>
                <a:ext uri="{FF2B5EF4-FFF2-40B4-BE49-F238E27FC236}">
                  <a16:creationId xmlns:a16="http://schemas.microsoft.com/office/drawing/2014/main" id="{09E6F6E5-8021-4D38-9947-1C1E838E35E5}"/>
                </a:ext>
              </a:extLst>
            </p:cNvPr>
            <p:cNvPicPr>
              <a:picLocks noChangeAspect="1"/>
            </p:cNvPicPr>
            <p:nvPr/>
          </p:nvPicPr>
          <p:blipFill>
            <a:blip r:embed="rId2"/>
            <a:stretch>
              <a:fillRect/>
            </a:stretch>
          </p:blipFill>
          <p:spPr>
            <a:xfrm>
              <a:off x="1773010" y="0"/>
              <a:ext cx="8645979" cy="6858000"/>
            </a:xfrm>
            <a:prstGeom prst="rect">
              <a:avLst/>
            </a:prstGeom>
          </p:spPr>
        </p:pic>
        <p:sp>
          <p:nvSpPr>
            <p:cNvPr id="6" name="Rectangle: Rounded Corners 5">
              <a:extLst>
                <a:ext uri="{FF2B5EF4-FFF2-40B4-BE49-F238E27FC236}">
                  <a16:creationId xmlns:a16="http://schemas.microsoft.com/office/drawing/2014/main" id="{74694BB2-D684-4F2A-B006-9564EB8A8CD0}"/>
                </a:ext>
              </a:extLst>
            </p:cNvPr>
            <p:cNvSpPr/>
            <p:nvPr/>
          </p:nvSpPr>
          <p:spPr>
            <a:xfrm>
              <a:off x="4935984" y="5246703"/>
              <a:ext cx="4021585"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301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grpSp>
        <p:nvGrpSpPr>
          <p:cNvPr id="3" name="Group 2">
            <a:extLst>
              <a:ext uri="{FF2B5EF4-FFF2-40B4-BE49-F238E27FC236}">
                <a16:creationId xmlns:a16="http://schemas.microsoft.com/office/drawing/2014/main" id="{EEA5C03E-D007-48F8-91E4-42598F4AA6DB}"/>
              </a:ext>
            </a:extLst>
          </p:cNvPr>
          <p:cNvGrpSpPr/>
          <p:nvPr/>
        </p:nvGrpSpPr>
        <p:grpSpPr>
          <a:xfrm>
            <a:off x="1726191" y="131884"/>
            <a:ext cx="9554340" cy="6550269"/>
            <a:chOff x="1726191" y="0"/>
            <a:chExt cx="8739617" cy="6858000"/>
          </a:xfrm>
        </p:grpSpPr>
        <p:pic>
          <p:nvPicPr>
            <p:cNvPr id="5" name="Picture 4">
              <a:extLst>
                <a:ext uri="{FF2B5EF4-FFF2-40B4-BE49-F238E27FC236}">
                  <a16:creationId xmlns:a16="http://schemas.microsoft.com/office/drawing/2014/main" id="{E141FE90-4287-4606-B2B0-22246C48E6FF}"/>
                </a:ext>
              </a:extLst>
            </p:cNvPr>
            <p:cNvPicPr>
              <a:picLocks noChangeAspect="1"/>
            </p:cNvPicPr>
            <p:nvPr/>
          </p:nvPicPr>
          <p:blipFill>
            <a:blip r:embed="rId2"/>
            <a:stretch>
              <a:fillRect/>
            </a:stretch>
          </p:blipFill>
          <p:spPr>
            <a:xfrm>
              <a:off x="1726191" y="0"/>
              <a:ext cx="8739617" cy="6858000"/>
            </a:xfrm>
            <a:prstGeom prst="rect">
              <a:avLst/>
            </a:prstGeom>
          </p:spPr>
        </p:pic>
        <p:sp>
          <p:nvSpPr>
            <p:cNvPr id="6" name="Rectangle: Rounded Corners 5">
              <a:extLst>
                <a:ext uri="{FF2B5EF4-FFF2-40B4-BE49-F238E27FC236}">
                  <a16:creationId xmlns:a16="http://schemas.microsoft.com/office/drawing/2014/main" id="{075E270D-35DF-4983-B9D2-918DD50D1416}"/>
                </a:ext>
              </a:extLst>
            </p:cNvPr>
            <p:cNvSpPr/>
            <p:nvPr/>
          </p:nvSpPr>
          <p:spPr>
            <a:xfrm>
              <a:off x="3417903" y="2565647"/>
              <a:ext cx="6932495" cy="24881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C50F3F4-48D1-4E93-9F3E-CEADA9E69DD7}"/>
              </a:ext>
            </a:extLst>
          </p:cNvPr>
          <p:cNvGrpSpPr/>
          <p:nvPr/>
        </p:nvGrpSpPr>
        <p:grpSpPr>
          <a:xfrm>
            <a:off x="1906797" y="4557318"/>
            <a:ext cx="1668810" cy="1047875"/>
            <a:chOff x="1906797" y="4557318"/>
            <a:chExt cx="1668810" cy="1047875"/>
          </a:xfrm>
        </p:grpSpPr>
        <p:sp>
          <p:nvSpPr>
            <p:cNvPr id="11" name="Arrow: Left 10">
              <a:extLst>
                <a:ext uri="{FF2B5EF4-FFF2-40B4-BE49-F238E27FC236}">
                  <a16:creationId xmlns:a16="http://schemas.microsoft.com/office/drawing/2014/main" id="{7A0C4CB7-CE3A-4164-8875-F4E604666204}"/>
                </a:ext>
              </a:extLst>
            </p:cNvPr>
            <p:cNvSpPr/>
            <p:nvPr/>
          </p:nvSpPr>
          <p:spPr>
            <a:xfrm rot="10800000">
              <a:off x="2032753" y="4557318"/>
              <a:ext cx="1416685" cy="4015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D4FDCC-45C3-478F-9E66-72893E84EEF2}"/>
                </a:ext>
              </a:extLst>
            </p:cNvPr>
            <p:cNvSpPr txBox="1"/>
            <p:nvPr/>
          </p:nvSpPr>
          <p:spPr>
            <a:xfrm>
              <a:off x="1906797" y="4958862"/>
              <a:ext cx="1668810" cy="646331"/>
            </a:xfrm>
            <a:prstGeom prst="rect">
              <a:avLst/>
            </a:prstGeom>
            <a:noFill/>
          </p:spPr>
          <p:txBody>
            <a:bodyPr wrap="square" rtlCol="0">
              <a:spAutoFit/>
            </a:bodyPr>
            <a:lstStyle/>
            <a:p>
              <a:r>
                <a:rPr lang="en-US" dirty="0">
                  <a:solidFill>
                    <a:schemeClr val="bg1"/>
                  </a:solidFill>
                </a:rPr>
                <a:t>Be careful with this question</a:t>
              </a:r>
            </a:p>
          </p:txBody>
        </p:sp>
      </p:grpSp>
    </p:spTree>
    <p:extLst>
      <p:ext uri="{BB962C8B-B14F-4D97-AF65-F5344CB8AC3E}">
        <p14:creationId xmlns:p14="http://schemas.microsoft.com/office/powerpoint/2010/main" val="12493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grpSp>
        <p:nvGrpSpPr>
          <p:cNvPr id="3" name="Group 2">
            <a:extLst>
              <a:ext uri="{FF2B5EF4-FFF2-40B4-BE49-F238E27FC236}">
                <a16:creationId xmlns:a16="http://schemas.microsoft.com/office/drawing/2014/main" id="{51FDAF68-ADE6-4F1B-87BD-EAFC70E2EA6C}"/>
              </a:ext>
            </a:extLst>
          </p:cNvPr>
          <p:cNvGrpSpPr/>
          <p:nvPr/>
        </p:nvGrpSpPr>
        <p:grpSpPr>
          <a:xfrm>
            <a:off x="1763770" y="123092"/>
            <a:ext cx="9428837" cy="6515100"/>
            <a:chOff x="1763771" y="0"/>
            <a:chExt cx="8664458" cy="6858000"/>
          </a:xfrm>
        </p:grpSpPr>
        <p:pic>
          <p:nvPicPr>
            <p:cNvPr id="5" name="Picture 4">
              <a:extLst>
                <a:ext uri="{FF2B5EF4-FFF2-40B4-BE49-F238E27FC236}">
                  <a16:creationId xmlns:a16="http://schemas.microsoft.com/office/drawing/2014/main" id="{6846088C-FE49-4F71-B2B1-1CB21ABDDC03}"/>
                </a:ext>
              </a:extLst>
            </p:cNvPr>
            <p:cNvPicPr>
              <a:picLocks noChangeAspect="1"/>
            </p:cNvPicPr>
            <p:nvPr/>
          </p:nvPicPr>
          <p:blipFill>
            <a:blip r:embed="rId2"/>
            <a:stretch>
              <a:fillRect/>
            </a:stretch>
          </p:blipFill>
          <p:spPr>
            <a:xfrm>
              <a:off x="1763771" y="0"/>
              <a:ext cx="8664458" cy="6858000"/>
            </a:xfrm>
            <a:prstGeom prst="rect">
              <a:avLst/>
            </a:prstGeom>
          </p:spPr>
        </p:pic>
        <p:sp>
          <p:nvSpPr>
            <p:cNvPr id="6" name="Rectangle: Rounded Corners 5">
              <a:extLst>
                <a:ext uri="{FF2B5EF4-FFF2-40B4-BE49-F238E27FC236}">
                  <a16:creationId xmlns:a16="http://schemas.microsoft.com/office/drawing/2014/main" id="{7AC6363E-6C2A-41C9-B4CA-1DECD883D77E}"/>
                </a:ext>
              </a:extLst>
            </p:cNvPr>
            <p:cNvSpPr/>
            <p:nvPr/>
          </p:nvSpPr>
          <p:spPr>
            <a:xfrm>
              <a:off x="8016536" y="2698812"/>
              <a:ext cx="2139518" cy="1216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203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grpSp>
        <p:nvGrpSpPr>
          <p:cNvPr id="6" name="Group 5">
            <a:extLst>
              <a:ext uri="{FF2B5EF4-FFF2-40B4-BE49-F238E27FC236}">
                <a16:creationId xmlns:a16="http://schemas.microsoft.com/office/drawing/2014/main" id="{3D8588AB-6CBC-41B5-8DD9-0AF050516D5F}"/>
              </a:ext>
            </a:extLst>
          </p:cNvPr>
          <p:cNvGrpSpPr/>
          <p:nvPr/>
        </p:nvGrpSpPr>
        <p:grpSpPr>
          <a:xfrm>
            <a:off x="202222" y="167054"/>
            <a:ext cx="11732603" cy="5710384"/>
            <a:chOff x="0" y="0"/>
            <a:chExt cx="11934826" cy="5962650"/>
          </a:xfrm>
        </p:grpSpPr>
        <p:pic>
          <p:nvPicPr>
            <p:cNvPr id="7" name="Picture 6">
              <a:extLst>
                <a:ext uri="{FF2B5EF4-FFF2-40B4-BE49-F238E27FC236}">
                  <a16:creationId xmlns:a16="http://schemas.microsoft.com/office/drawing/2014/main" id="{E6780021-4152-4170-BB08-4B70DEFF61B0}"/>
                </a:ext>
              </a:extLst>
            </p:cNvPr>
            <p:cNvPicPr>
              <a:picLocks noChangeAspect="1"/>
            </p:cNvPicPr>
            <p:nvPr/>
          </p:nvPicPr>
          <p:blipFill>
            <a:blip r:embed="rId2"/>
            <a:stretch>
              <a:fillRect/>
            </a:stretch>
          </p:blipFill>
          <p:spPr>
            <a:xfrm>
              <a:off x="1" y="809625"/>
              <a:ext cx="11915775" cy="1066800"/>
            </a:xfrm>
            <a:prstGeom prst="rect">
              <a:avLst/>
            </a:prstGeom>
          </p:spPr>
        </p:pic>
        <p:pic>
          <p:nvPicPr>
            <p:cNvPr id="8" name="Picture 7">
              <a:extLst>
                <a:ext uri="{FF2B5EF4-FFF2-40B4-BE49-F238E27FC236}">
                  <a16:creationId xmlns:a16="http://schemas.microsoft.com/office/drawing/2014/main" id="{458EA620-49B3-4C61-88BF-4968473A620A}"/>
                </a:ext>
              </a:extLst>
            </p:cNvPr>
            <p:cNvPicPr>
              <a:picLocks noChangeAspect="1"/>
            </p:cNvPicPr>
            <p:nvPr/>
          </p:nvPicPr>
          <p:blipFill>
            <a:blip r:embed="rId3"/>
            <a:stretch>
              <a:fillRect/>
            </a:stretch>
          </p:blipFill>
          <p:spPr>
            <a:xfrm>
              <a:off x="1" y="1876425"/>
              <a:ext cx="11925300" cy="990600"/>
            </a:xfrm>
            <a:prstGeom prst="rect">
              <a:avLst/>
            </a:prstGeom>
          </p:spPr>
        </p:pic>
        <p:pic>
          <p:nvPicPr>
            <p:cNvPr id="9" name="Picture 8">
              <a:extLst>
                <a:ext uri="{FF2B5EF4-FFF2-40B4-BE49-F238E27FC236}">
                  <a16:creationId xmlns:a16="http://schemas.microsoft.com/office/drawing/2014/main" id="{E17BC1C9-E89D-4A61-88C1-346845FD4D28}"/>
                </a:ext>
              </a:extLst>
            </p:cNvPr>
            <p:cNvPicPr>
              <a:picLocks noChangeAspect="1"/>
            </p:cNvPicPr>
            <p:nvPr/>
          </p:nvPicPr>
          <p:blipFill>
            <a:blip r:embed="rId4"/>
            <a:stretch>
              <a:fillRect/>
            </a:stretch>
          </p:blipFill>
          <p:spPr>
            <a:xfrm>
              <a:off x="0" y="2847975"/>
              <a:ext cx="11915775" cy="1085850"/>
            </a:xfrm>
            <a:prstGeom prst="rect">
              <a:avLst/>
            </a:prstGeom>
          </p:spPr>
        </p:pic>
        <p:pic>
          <p:nvPicPr>
            <p:cNvPr id="10" name="Picture 9">
              <a:extLst>
                <a:ext uri="{FF2B5EF4-FFF2-40B4-BE49-F238E27FC236}">
                  <a16:creationId xmlns:a16="http://schemas.microsoft.com/office/drawing/2014/main" id="{446C866B-8FDA-4809-AEB0-7BDE3F63B9B8}"/>
                </a:ext>
              </a:extLst>
            </p:cNvPr>
            <p:cNvPicPr>
              <a:picLocks noChangeAspect="1"/>
            </p:cNvPicPr>
            <p:nvPr/>
          </p:nvPicPr>
          <p:blipFill>
            <a:blip r:embed="rId5"/>
            <a:stretch>
              <a:fillRect/>
            </a:stretch>
          </p:blipFill>
          <p:spPr>
            <a:xfrm>
              <a:off x="19051" y="3933825"/>
              <a:ext cx="11906250" cy="1028700"/>
            </a:xfrm>
            <a:prstGeom prst="rect">
              <a:avLst/>
            </a:prstGeom>
          </p:spPr>
        </p:pic>
        <p:pic>
          <p:nvPicPr>
            <p:cNvPr id="11" name="Picture 10">
              <a:extLst>
                <a:ext uri="{FF2B5EF4-FFF2-40B4-BE49-F238E27FC236}">
                  <a16:creationId xmlns:a16="http://schemas.microsoft.com/office/drawing/2014/main" id="{8A0E848E-FC7C-4163-A1DB-16C0002BCE6E}"/>
                </a:ext>
              </a:extLst>
            </p:cNvPr>
            <p:cNvPicPr>
              <a:picLocks noChangeAspect="1"/>
            </p:cNvPicPr>
            <p:nvPr/>
          </p:nvPicPr>
          <p:blipFill>
            <a:blip r:embed="rId6"/>
            <a:stretch>
              <a:fillRect/>
            </a:stretch>
          </p:blipFill>
          <p:spPr>
            <a:xfrm>
              <a:off x="9526" y="4905375"/>
              <a:ext cx="11925300" cy="1057275"/>
            </a:xfrm>
            <a:prstGeom prst="rect">
              <a:avLst/>
            </a:prstGeom>
          </p:spPr>
        </p:pic>
        <p:pic>
          <p:nvPicPr>
            <p:cNvPr id="13" name="Picture 12">
              <a:extLst>
                <a:ext uri="{FF2B5EF4-FFF2-40B4-BE49-F238E27FC236}">
                  <a16:creationId xmlns:a16="http://schemas.microsoft.com/office/drawing/2014/main" id="{C339CBEC-DC19-4E05-8F1A-A2CD2E769A85}"/>
                </a:ext>
              </a:extLst>
            </p:cNvPr>
            <p:cNvPicPr>
              <a:picLocks noChangeAspect="1"/>
            </p:cNvPicPr>
            <p:nvPr/>
          </p:nvPicPr>
          <p:blipFill>
            <a:blip r:embed="rId7"/>
            <a:stretch>
              <a:fillRect/>
            </a:stretch>
          </p:blipFill>
          <p:spPr>
            <a:xfrm>
              <a:off x="0" y="0"/>
              <a:ext cx="6362700" cy="419100"/>
            </a:xfrm>
            <a:prstGeom prst="rect">
              <a:avLst/>
            </a:prstGeom>
          </p:spPr>
        </p:pic>
      </p:grpSp>
    </p:spTree>
    <p:extLst>
      <p:ext uri="{BB962C8B-B14F-4D97-AF65-F5344CB8AC3E}">
        <p14:creationId xmlns:p14="http://schemas.microsoft.com/office/powerpoint/2010/main" val="166336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grpSp>
        <p:nvGrpSpPr>
          <p:cNvPr id="8" name="Group 7">
            <a:extLst>
              <a:ext uri="{FF2B5EF4-FFF2-40B4-BE49-F238E27FC236}">
                <a16:creationId xmlns:a16="http://schemas.microsoft.com/office/drawing/2014/main" id="{A6A0E46E-2C3F-405C-BED8-6D5407EE708C}"/>
              </a:ext>
            </a:extLst>
          </p:cNvPr>
          <p:cNvGrpSpPr/>
          <p:nvPr/>
        </p:nvGrpSpPr>
        <p:grpSpPr>
          <a:xfrm>
            <a:off x="1689632" y="167054"/>
            <a:ext cx="9731576" cy="6479931"/>
            <a:chOff x="1689632" y="167054"/>
            <a:chExt cx="9731576" cy="6479931"/>
          </a:xfrm>
        </p:grpSpPr>
        <p:pic>
          <p:nvPicPr>
            <p:cNvPr id="7" name="Picture 6">
              <a:extLst>
                <a:ext uri="{FF2B5EF4-FFF2-40B4-BE49-F238E27FC236}">
                  <a16:creationId xmlns:a16="http://schemas.microsoft.com/office/drawing/2014/main" id="{64301E0A-4ADF-4E60-AC40-B67391487678}"/>
                </a:ext>
              </a:extLst>
            </p:cNvPr>
            <p:cNvPicPr>
              <a:picLocks noChangeAspect="1"/>
            </p:cNvPicPr>
            <p:nvPr/>
          </p:nvPicPr>
          <p:blipFill>
            <a:blip r:embed="rId2"/>
            <a:stretch>
              <a:fillRect/>
            </a:stretch>
          </p:blipFill>
          <p:spPr>
            <a:xfrm>
              <a:off x="1689632" y="167054"/>
              <a:ext cx="9731576" cy="6479931"/>
            </a:xfrm>
            <a:prstGeom prst="rect">
              <a:avLst/>
            </a:prstGeom>
          </p:spPr>
        </p:pic>
        <p:sp>
          <p:nvSpPr>
            <p:cNvPr id="3" name="TextBox 2">
              <a:extLst>
                <a:ext uri="{FF2B5EF4-FFF2-40B4-BE49-F238E27FC236}">
                  <a16:creationId xmlns:a16="http://schemas.microsoft.com/office/drawing/2014/main" id="{D9D86B55-B0BF-46AB-A987-DA12E67842DC}"/>
                </a:ext>
              </a:extLst>
            </p:cNvPr>
            <p:cNvSpPr txBox="1"/>
            <p:nvPr/>
          </p:nvSpPr>
          <p:spPr>
            <a:xfrm>
              <a:off x="9469316" y="342900"/>
              <a:ext cx="967154"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6" name="TextBox 5">
            <a:extLst>
              <a:ext uri="{FF2B5EF4-FFF2-40B4-BE49-F238E27FC236}">
                <a16:creationId xmlns:a16="http://schemas.microsoft.com/office/drawing/2014/main" id="{E538E1BC-2749-4062-8AFD-420894F1529A}"/>
              </a:ext>
            </a:extLst>
          </p:cNvPr>
          <p:cNvSpPr txBox="1"/>
          <p:nvPr/>
        </p:nvSpPr>
        <p:spPr>
          <a:xfrm>
            <a:off x="4431324" y="4098457"/>
            <a:ext cx="5750168" cy="923330"/>
          </a:xfrm>
          <a:prstGeom prst="rect">
            <a:avLst/>
          </a:prstGeom>
          <a:noFill/>
          <a:ln w="38100">
            <a:solidFill>
              <a:srgbClr val="FF0000"/>
            </a:solidFill>
          </a:ln>
        </p:spPr>
        <p:txBody>
          <a:bodyPr wrap="square" rtlCol="0">
            <a:spAutoFit/>
          </a:bodyPr>
          <a:lstStyle/>
          <a:p>
            <a:r>
              <a:rPr lang="en-US" dirty="0">
                <a:solidFill>
                  <a:schemeClr val="bg1"/>
                </a:solidFill>
              </a:rPr>
              <a:t>If your first furlough day is anytime between June 28</a:t>
            </a:r>
            <a:r>
              <a:rPr lang="en-US" baseline="30000" dirty="0">
                <a:solidFill>
                  <a:schemeClr val="bg1"/>
                </a:solidFill>
              </a:rPr>
              <a:t>th</a:t>
            </a:r>
            <a:r>
              <a:rPr lang="en-US" dirty="0">
                <a:solidFill>
                  <a:schemeClr val="bg1"/>
                </a:solidFill>
              </a:rPr>
              <a:t> and July 4th, you can file your initial claim/application any day during the week and you will have a start date of 6/28.  </a:t>
            </a:r>
          </a:p>
        </p:txBody>
      </p:sp>
    </p:spTree>
    <p:extLst>
      <p:ext uri="{BB962C8B-B14F-4D97-AF65-F5344CB8AC3E}">
        <p14:creationId xmlns:p14="http://schemas.microsoft.com/office/powerpoint/2010/main" val="28381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we will cover</a:t>
            </a:r>
          </a:p>
        </p:txBody>
      </p:sp>
      <p:sp>
        <p:nvSpPr>
          <p:cNvPr id="3" name="Content Placeholder 2"/>
          <p:cNvSpPr>
            <a:spLocks noGrp="1"/>
          </p:cNvSpPr>
          <p:nvPr>
            <p:ph idx="1"/>
          </p:nvPr>
        </p:nvSpPr>
        <p:spPr>
          <a:xfrm>
            <a:off x="680321" y="2336873"/>
            <a:ext cx="6792923" cy="3694650"/>
          </a:xfrm>
        </p:spPr>
        <p:txBody>
          <a:bodyPr>
            <a:normAutofit/>
          </a:bodyPr>
          <a:lstStyle/>
          <a:p>
            <a:r>
              <a:rPr lang="en-US" dirty="0">
                <a:solidFill>
                  <a:schemeClr val="accent1">
                    <a:lumMod val="50000"/>
                  </a:schemeClr>
                </a:solidFill>
              </a:rPr>
              <a:t>How to apply for unemployment benefits</a:t>
            </a:r>
          </a:p>
          <a:p>
            <a:r>
              <a:rPr lang="en-US" dirty="0">
                <a:solidFill>
                  <a:schemeClr val="accent1">
                    <a:lumMod val="50000"/>
                  </a:schemeClr>
                </a:solidFill>
              </a:rPr>
              <a:t>How to submit a weekly claim each week</a:t>
            </a:r>
          </a:p>
          <a:p>
            <a:r>
              <a:rPr lang="en-US" dirty="0">
                <a:solidFill>
                  <a:schemeClr val="accent1">
                    <a:lumMod val="50000"/>
                  </a:schemeClr>
                </a:solidFill>
              </a:rPr>
              <a:t>We will address when to file your initial and weekly claims</a:t>
            </a:r>
          </a:p>
          <a:p>
            <a:r>
              <a:rPr lang="en-US" dirty="0">
                <a:solidFill>
                  <a:schemeClr val="accent1">
                    <a:lumMod val="50000"/>
                  </a:schemeClr>
                </a:solidFill>
              </a:rPr>
              <a:t>We will briefly discuss PFML and UI</a:t>
            </a:r>
          </a:p>
          <a:p>
            <a:pPr marL="0" indent="0">
              <a:buNone/>
            </a:pP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5" name="Content Placeholder 4">
            <a:extLst>
              <a:ext uri="{FF2B5EF4-FFF2-40B4-BE49-F238E27FC236}">
                <a16:creationId xmlns:a16="http://schemas.microsoft.com/office/drawing/2014/main" id="{A3469A7D-7292-4EC7-BED9-FD2DDB494F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69" r="12216" b="-1"/>
          <a:stretch/>
        </p:blipFill>
        <p:spPr>
          <a:xfrm>
            <a:off x="7473244" y="2336873"/>
            <a:ext cx="4556639" cy="4137378"/>
          </a:xfrm>
          <a:prstGeom prst="rect">
            <a:avLst/>
          </a:prstGeom>
          <a:effectLst/>
        </p:spPr>
      </p:pic>
    </p:spTree>
    <p:extLst>
      <p:ext uri="{BB962C8B-B14F-4D97-AF65-F5344CB8AC3E}">
        <p14:creationId xmlns:p14="http://schemas.microsoft.com/office/powerpoint/2010/main" val="317424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3" name="Picture 2">
            <a:extLst>
              <a:ext uri="{FF2B5EF4-FFF2-40B4-BE49-F238E27FC236}">
                <a16:creationId xmlns:a16="http://schemas.microsoft.com/office/drawing/2014/main" id="{95F9CDA4-9032-4886-AFD6-821172124CC9}"/>
              </a:ext>
            </a:extLst>
          </p:cNvPr>
          <p:cNvPicPr>
            <a:picLocks noChangeAspect="1"/>
          </p:cNvPicPr>
          <p:nvPr/>
        </p:nvPicPr>
        <p:blipFill>
          <a:blip r:embed="rId2"/>
          <a:stretch>
            <a:fillRect/>
          </a:stretch>
        </p:blipFill>
        <p:spPr>
          <a:xfrm>
            <a:off x="1778151" y="272562"/>
            <a:ext cx="9555134" cy="6295292"/>
          </a:xfrm>
          <a:prstGeom prst="rect">
            <a:avLst/>
          </a:prstGeom>
        </p:spPr>
      </p:pic>
    </p:spTree>
    <p:extLst>
      <p:ext uri="{BB962C8B-B14F-4D97-AF65-F5344CB8AC3E}">
        <p14:creationId xmlns:p14="http://schemas.microsoft.com/office/powerpoint/2010/main" val="73384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grpSp>
        <p:nvGrpSpPr>
          <p:cNvPr id="3" name="Group 2">
            <a:extLst>
              <a:ext uri="{FF2B5EF4-FFF2-40B4-BE49-F238E27FC236}">
                <a16:creationId xmlns:a16="http://schemas.microsoft.com/office/drawing/2014/main" id="{6F2087D2-71F7-4D3A-912D-21AEA78BFEEB}"/>
              </a:ext>
            </a:extLst>
          </p:cNvPr>
          <p:cNvGrpSpPr/>
          <p:nvPr/>
        </p:nvGrpSpPr>
        <p:grpSpPr>
          <a:xfrm>
            <a:off x="1396618" y="184638"/>
            <a:ext cx="10229629" cy="6488724"/>
            <a:chOff x="1036134" y="0"/>
            <a:chExt cx="10229629" cy="6858000"/>
          </a:xfrm>
        </p:grpSpPr>
        <p:pic>
          <p:nvPicPr>
            <p:cNvPr id="5" name="Picture 4">
              <a:extLst>
                <a:ext uri="{FF2B5EF4-FFF2-40B4-BE49-F238E27FC236}">
                  <a16:creationId xmlns:a16="http://schemas.microsoft.com/office/drawing/2014/main" id="{18912235-5C79-4105-81E8-617C42F23B55}"/>
                </a:ext>
              </a:extLst>
            </p:cNvPr>
            <p:cNvPicPr>
              <a:picLocks noChangeAspect="1"/>
            </p:cNvPicPr>
            <p:nvPr/>
          </p:nvPicPr>
          <p:blipFill>
            <a:blip r:embed="rId2"/>
            <a:stretch>
              <a:fillRect/>
            </a:stretch>
          </p:blipFill>
          <p:spPr>
            <a:xfrm>
              <a:off x="1036134" y="0"/>
              <a:ext cx="10119732" cy="6858000"/>
            </a:xfrm>
            <a:prstGeom prst="rect">
              <a:avLst/>
            </a:prstGeom>
          </p:spPr>
        </p:pic>
        <p:sp>
          <p:nvSpPr>
            <p:cNvPr id="6" name="Rectangle: Rounded Corners 5">
              <a:extLst>
                <a:ext uri="{FF2B5EF4-FFF2-40B4-BE49-F238E27FC236}">
                  <a16:creationId xmlns:a16="http://schemas.microsoft.com/office/drawing/2014/main" id="{4B13B721-B407-4B64-98CD-D0CE446848BB}"/>
                </a:ext>
              </a:extLst>
            </p:cNvPr>
            <p:cNvSpPr/>
            <p:nvPr/>
          </p:nvSpPr>
          <p:spPr>
            <a:xfrm>
              <a:off x="7705817" y="2663301"/>
              <a:ext cx="3559946" cy="765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grpSp>
        <p:nvGrpSpPr>
          <p:cNvPr id="3" name="Group 2">
            <a:extLst>
              <a:ext uri="{FF2B5EF4-FFF2-40B4-BE49-F238E27FC236}">
                <a16:creationId xmlns:a16="http://schemas.microsoft.com/office/drawing/2014/main" id="{C336EA92-306B-4AB3-8CAB-D8565010D85B}"/>
              </a:ext>
            </a:extLst>
          </p:cNvPr>
          <p:cNvGrpSpPr/>
          <p:nvPr/>
        </p:nvGrpSpPr>
        <p:grpSpPr>
          <a:xfrm>
            <a:off x="1780399" y="219808"/>
            <a:ext cx="9385832" cy="6400800"/>
            <a:chOff x="1780399" y="0"/>
            <a:chExt cx="8631202" cy="6858000"/>
          </a:xfrm>
        </p:grpSpPr>
        <p:pic>
          <p:nvPicPr>
            <p:cNvPr id="5" name="Picture 4">
              <a:extLst>
                <a:ext uri="{FF2B5EF4-FFF2-40B4-BE49-F238E27FC236}">
                  <a16:creationId xmlns:a16="http://schemas.microsoft.com/office/drawing/2014/main" id="{19C5B54A-C435-4B97-88DB-0AAEF0753A98}"/>
                </a:ext>
              </a:extLst>
            </p:cNvPr>
            <p:cNvPicPr>
              <a:picLocks noChangeAspect="1"/>
            </p:cNvPicPr>
            <p:nvPr/>
          </p:nvPicPr>
          <p:blipFill>
            <a:blip r:embed="rId2"/>
            <a:stretch>
              <a:fillRect/>
            </a:stretch>
          </p:blipFill>
          <p:spPr>
            <a:xfrm>
              <a:off x="1780399" y="0"/>
              <a:ext cx="8631202" cy="6858000"/>
            </a:xfrm>
            <a:prstGeom prst="rect">
              <a:avLst/>
            </a:prstGeom>
          </p:spPr>
        </p:pic>
        <p:sp>
          <p:nvSpPr>
            <p:cNvPr id="6" name="Rectangle: Rounded Corners 5">
              <a:extLst>
                <a:ext uri="{FF2B5EF4-FFF2-40B4-BE49-F238E27FC236}">
                  <a16:creationId xmlns:a16="http://schemas.microsoft.com/office/drawing/2014/main" id="{A0091947-9AAF-47AF-8498-F3A3ACD564CE}"/>
                </a:ext>
              </a:extLst>
            </p:cNvPr>
            <p:cNvSpPr/>
            <p:nvPr/>
          </p:nvSpPr>
          <p:spPr>
            <a:xfrm>
              <a:off x="5726097" y="3429000"/>
              <a:ext cx="1970843" cy="3528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3064F79-B707-4751-8164-7F6BDD08AE5E}"/>
                </a:ext>
              </a:extLst>
            </p:cNvPr>
            <p:cNvSpPr/>
            <p:nvPr/>
          </p:nvSpPr>
          <p:spPr>
            <a:xfrm>
              <a:off x="7749252" y="3429000"/>
              <a:ext cx="870012" cy="470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382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grpSp>
        <p:nvGrpSpPr>
          <p:cNvPr id="5" name="Group 4">
            <a:extLst>
              <a:ext uri="{FF2B5EF4-FFF2-40B4-BE49-F238E27FC236}">
                <a16:creationId xmlns:a16="http://schemas.microsoft.com/office/drawing/2014/main" id="{029A3620-262F-47F5-BDAD-78CFD4EC0B4A}"/>
              </a:ext>
            </a:extLst>
          </p:cNvPr>
          <p:cNvGrpSpPr/>
          <p:nvPr/>
        </p:nvGrpSpPr>
        <p:grpSpPr>
          <a:xfrm>
            <a:off x="1768253" y="237392"/>
            <a:ext cx="9345223" cy="6418385"/>
            <a:chOff x="1768254" y="0"/>
            <a:chExt cx="8655492" cy="6858000"/>
          </a:xfrm>
        </p:grpSpPr>
        <p:pic>
          <p:nvPicPr>
            <p:cNvPr id="6" name="Picture 5">
              <a:extLst>
                <a:ext uri="{FF2B5EF4-FFF2-40B4-BE49-F238E27FC236}">
                  <a16:creationId xmlns:a16="http://schemas.microsoft.com/office/drawing/2014/main" id="{3CB3FC1B-B18D-4E1B-B896-ED612DB347C7}"/>
                </a:ext>
              </a:extLst>
            </p:cNvPr>
            <p:cNvPicPr>
              <a:picLocks noChangeAspect="1"/>
            </p:cNvPicPr>
            <p:nvPr/>
          </p:nvPicPr>
          <p:blipFill>
            <a:blip r:embed="rId2"/>
            <a:stretch>
              <a:fillRect/>
            </a:stretch>
          </p:blipFill>
          <p:spPr>
            <a:xfrm>
              <a:off x="1768254" y="0"/>
              <a:ext cx="8655492" cy="6858000"/>
            </a:xfrm>
            <a:prstGeom prst="rect">
              <a:avLst/>
            </a:prstGeom>
          </p:spPr>
        </p:pic>
        <p:grpSp>
          <p:nvGrpSpPr>
            <p:cNvPr id="7" name="Group 6">
              <a:extLst>
                <a:ext uri="{FF2B5EF4-FFF2-40B4-BE49-F238E27FC236}">
                  <a16:creationId xmlns:a16="http://schemas.microsoft.com/office/drawing/2014/main" id="{0C8715A2-5372-46BC-A3B7-6477590EDB79}"/>
                </a:ext>
              </a:extLst>
            </p:cNvPr>
            <p:cNvGrpSpPr/>
            <p:nvPr/>
          </p:nvGrpSpPr>
          <p:grpSpPr>
            <a:xfrm>
              <a:off x="3790764" y="4048217"/>
              <a:ext cx="4270159" cy="1965294"/>
              <a:chOff x="3790764" y="4048217"/>
              <a:chExt cx="4270159" cy="1965294"/>
            </a:xfrm>
          </p:grpSpPr>
          <p:sp>
            <p:nvSpPr>
              <p:cNvPr id="8" name="Rectangle: Rounded Corners 7">
                <a:extLst>
                  <a:ext uri="{FF2B5EF4-FFF2-40B4-BE49-F238E27FC236}">
                    <a16:creationId xmlns:a16="http://schemas.microsoft.com/office/drawing/2014/main" id="{82BE16B9-2668-491E-B10B-FF3ADE870A8E}"/>
                  </a:ext>
                </a:extLst>
              </p:cNvPr>
              <p:cNvSpPr/>
              <p:nvPr/>
            </p:nvSpPr>
            <p:spPr>
              <a:xfrm>
                <a:off x="3790764" y="4048217"/>
                <a:ext cx="4270159" cy="7102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A3428A1-9CF1-4A0E-8F5B-131E0A7811FD}"/>
                  </a:ext>
                </a:extLst>
              </p:cNvPr>
              <p:cNvSpPr/>
              <p:nvPr/>
            </p:nvSpPr>
            <p:spPr>
              <a:xfrm>
                <a:off x="6187736" y="5602919"/>
                <a:ext cx="435006" cy="410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61181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grpSp>
        <p:nvGrpSpPr>
          <p:cNvPr id="3" name="Group 2">
            <a:extLst>
              <a:ext uri="{FF2B5EF4-FFF2-40B4-BE49-F238E27FC236}">
                <a16:creationId xmlns:a16="http://schemas.microsoft.com/office/drawing/2014/main" id="{A272771E-2D3E-4569-A97C-9FF7A8636790}"/>
              </a:ext>
            </a:extLst>
          </p:cNvPr>
          <p:cNvGrpSpPr/>
          <p:nvPr/>
        </p:nvGrpSpPr>
        <p:grpSpPr>
          <a:xfrm>
            <a:off x="2108005" y="184638"/>
            <a:ext cx="9058226" cy="6453554"/>
            <a:chOff x="2108005" y="0"/>
            <a:chExt cx="8156928" cy="6858000"/>
          </a:xfrm>
        </p:grpSpPr>
        <p:pic>
          <p:nvPicPr>
            <p:cNvPr id="5" name="Picture 4">
              <a:extLst>
                <a:ext uri="{FF2B5EF4-FFF2-40B4-BE49-F238E27FC236}">
                  <a16:creationId xmlns:a16="http://schemas.microsoft.com/office/drawing/2014/main" id="{1B1E8AAE-42AB-48CC-B547-A4AC46AE3348}"/>
                </a:ext>
              </a:extLst>
            </p:cNvPr>
            <p:cNvPicPr>
              <a:picLocks noChangeAspect="1"/>
            </p:cNvPicPr>
            <p:nvPr/>
          </p:nvPicPr>
          <p:blipFill>
            <a:blip r:embed="rId2"/>
            <a:stretch>
              <a:fillRect/>
            </a:stretch>
          </p:blipFill>
          <p:spPr>
            <a:xfrm>
              <a:off x="2108005" y="0"/>
              <a:ext cx="7975989" cy="6858000"/>
            </a:xfrm>
            <a:prstGeom prst="rect">
              <a:avLst/>
            </a:prstGeom>
          </p:spPr>
        </p:pic>
        <p:sp>
          <p:nvSpPr>
            <p:cNvPr id="6" name="Rectangle: Rounded Corners 5">
              <a:extLst>
                <a:ext uri="{FF2B5EF4-FFF2-40B4-BE49-F238E27FC236}">
                  <a16:creationId xmlns:a16="http://schemas.microsoft.com/office/drawing/2014/main" id="{94AE84BF-C78D-4281-B501-2ADB7CF7546D}"/>
                </a:ext>
              </a:extLst>
            </p:cNvPr>
            <p:cNvSpPr/>
            <p:nvPr/>
          </p:nvSpPr>
          <p:spPr>
            <a:xfrm>
              <a:off x="3773010" y="2246050"/>
              <a:ext cx="6491923" cy="40659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D2C0C3C3-1275-4824-A3E4-F815A7BDD7D4}"/>
              </a:ext>
            </a:extLst>
          </p:cNvPr>
          <p:cNvSpPr/>
          <p:nvPr/>
        </p:nvSpPr>
        <p:spPr>
          <a:xfrm>
            <a:off x="3956984" y="4397492"/>
            <a:ext cx="6671558"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7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grpSp>
        <p:nvGrpSpPr>
          <p:cNvPr id="3" name="Group 2">
            <a:extLst>
              <a:ext uri="{FF2B5EF4-FFF2-40B4-BE49-F238E27FC236}">
                <a16:creationId xmlns:a16="http://schemas.microsoft.com/office/drawing/2014/main" id="{EBCAF852-0E1C-4BAA-826F-A7AEAE4A4C76}"/>
              </a:ext>
            </a:extLst>
          </p:cNvPr>
          <p:cNvGrpSpPr/>
          <p:nvPr/>
        </p:nvGrpSpPr>
        <p:grpSpPr>
          <a:xfrm>
            <a:off x="1871408" y="184638"/>
            <a:ext cx="9356369" cy="6409593"/>
            <a:chOff x="1871408" y="0"/>
            <a:chExt cx="8449183" cy="6858000"/>
          </a:xfrm>
        </p:grpSpPr>
        <p:pic>
          <p:nvPicPr>
            <p:cNvPr id="5" name="Picture 4">
              <a:extLst>
                <a:ext uri="{FF2B5EF4-FFF2-40B4-BE49-F238E27FC236}">
                  <a16:creationId xmlns:a16="http://schemas.microsoft.com/office/drawing/2014/main" id="{399C03BE-C3AE-44ED-AD69-9DE63A2F846B}"/>
                </a:ext>
              </a:extLst>
            </p:cNvPr>
            <p:cNvPicPr>
              <a:picLocks noChangeAspect="1"/>
            </p:cNvPicPr>
            <p:nvPr/>
          </p:nvPicPr>
          <p:blipFill>
            <a:blip r:embed="rId2"/>
            <a:stretch>
              <a:fillRect/>
            </a:stretch>
          </p:blipFill>
          <p:spPr>
            <a:xfrm>
              <a:off x="1871408" y="0"/>
              <a:ext cx="8449183" cy="6858000"/>
            </a:xfrm>
            <a:prstGeom prst="rect">
              <a:avLst/>
            </a:prstGeom>
          </p:spPr>
        </p:pic>
        <p:sp>
          <p:nvSpPr>
            <p:cNvPr id="6" name="Rectangle: Rounded Corners 5">
              <a:extLst>
                <a:ext uri="{FF2B5EF4-FFF2-40B4-BE49-F238E27FC236}">
                  <a16:creationId xmlns:a16="http://schemas.microsoft.com/office/drawing/2014/main" id="{BB5DFC6A-8EF1-46C1-8C89-B2727E377DD1}"/>
                </a:ext>
              </a:extLst>
            </p:cNvPr>
            <p:cNvSpPr/>
            <p:nvPr/>
          </p:nvSpPr>
          <p:spPr>
            <a:xfrm>
              <a:off x="7892249" y="2610035"/>
              <a:ext cx="2192784" cy="36487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746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grpSp>
        <p:nvGrpSpPr>
          <p:cNvPr id="20" name="Group 19">
            <a:extLst>
              <a:ext uri="{FF2B5EF4-FFF2-40B4-BE49-F238E27FC236}">
                <a16:creationId xmlns:a16="http://schemas.microsoft.com/office/drawing/2014/main" id="{4E0A37C0-8D7A-4825-808E-C60D43EC0E9C}"/>
              </a:ext>
            </a:extLst>
          </p:cNvPr>
          <p:cNvGrpSpPr/>
          <p:nvPr/>
        </p:nvGrpSpPr>
        <p:grpSpPr>
          <a:xfrm>
            <a:off x="1590021" y="175846"/>
            <a:ext cx="9857564" cy="6427177"/>
            <a:chOff x="1590021" y="175846"/>
            <a:chExt cx="9857564" cy="6427177"/>
          </a:xfrm>
        </p:grpSpPr>
        <p:grpSp>
          <p:nvGrpSpPr>
            <p:cNvPr id="18" name="Group 17">
              <a:extLst>
                <a:ext uri="{FF2B5EF4-FFF2-40B4-BE49-F238E27FC236}">
                  <a16:creationId xmlns:a16="http://schemas.microsoft.com/office/drawing/2014/main" id="{0CA56D01-62BD-4620-BBE6-747BCC8989CD}"/>
                </a:ext>
              </a:extLst>
            </p:cNvPr>
            <p:cNvGrpSpPr/>
            <p:nvPr/>
          </p:nvGrpSpPr>
          <p:grpSpPr>
            <a:xfrm>
              <a:off x="1590021" y="175846"/>
              <a:ext cx="9857564" cy="6427177"/>
              <a:chOff x="1590021" y="175846"/>
              <a:chExt cx="9857564" cy="6427177"/>
            </a:xfrm>
          </p:grpSpPr>
          <p:pic>
            <p:nvPicPr>
              <p:cNvPr id="13" name="Picture 12">
                <a:extLst>
                  <a:ext uri="{FF2B5EF4-FFF2-40B4-BE49-F238E27FC236}">
                    <a16:creationId xmlns:a16="http://schemas.microsoft.com/office/drawing/2014/main" id="{07B6BE59-579C-49A0-872D-8FDBBA6B654A}"/>
                  </a:ext>
                </a:extLst>
              </p:cNvPr>
              <p:cNvPicPr>
                <a:picLocks noChangeAspect="1"/>
              </p:cNvPicPr>
              <p:nvPr/>
            </p:nvPicPr>
            <p:blipFill>
              <a:blip r:embed="rId2"/>
              <a:stretch>
                <a:fillRect/>
              </a:stretch>
            </p:blipFill>
            <p:spPr>
              <a:xfrm>
                <a:off x="1590021" y="175846"/>
                <a:ext cx="9857564" cy="6427177"/>
              </a:xfrm>
              <a:prstGeom prst="rect">
                <a:avLst/>
              </a:prstGeom>
            </p:spPr>
          </p:pic>
          <p:sp>
            <p:nvSpPr>
              <p:cNvPr id="16" name="TextBox 15">
                <a:extLst>
                  <a:ext uri="{FF2B5EF4-FFF2-40B4-BE49-F238E27FC236}">
                    <a16:creationId xmlns:a16="http://schemas.microsoft.com/office/drawing/2014/main" id="{06363F17-FC1D-441D-8D9E-7E3D63B539F7}"/>
                  </a:ext>
                </a:extLst>
              </p:cNvPr>
              <p:cNvSpPr txBox="1"/>
              <p:nvPr/>
            </p:nvSpPr>
            <p:spPr>
              <a:xfrm>
                <a:off x="3789484" y="5012856"/>
                <a:ext cx="5521569" cy="646331"/>
              </a:xfrm>
              <a:prstGeom prst="rect">
                <a:avLst/>
              </a:prstGeom>
              <a:noFill/>
              <a:ln w="38100">
                <a:solidFill>
                  <a:srgbClr val="FF0000"/>
                </a:solidFill>
              </a:ln>
            </p:spPr>
            <p:txBody>
              <a:bodyPr wrap="square" rtlCol="0">
                <a:spAutoFit/>
              </a:bodyPr>
              <a:lstStyle/>
              <a:p>
                <a:r>
                  <a:rPr lang="en-US" dirty="0">
                    <a:solidFill>
                      <a:schemeClr val="bg1"/>
                    </a:solidFill>
                  </a:rPr>
                  <a:t>If you have wages reported from your State Agency, this will come up.  If not, you will get the following screens.</a:t>
                </a:r>
              </a:p>
            </p:txBody>
          </p:sp>
          <p:sp>
            <p:nvSpPr>
              <p:cNvPr id="17" name="TextBox 16">
                <a:extLst>
                  <a:ext uri="{FF2B5EF4-FFF2-40B4-BE49-F238E27FC236}">
                    <a16:creationId xmlns:a16="http://schemas.microsoft.com/office/drawing/2014/main" id="{19C34989-F225-4700-A13A-31A41CB85C3E}"/>
                  </a:ext>
                </a:extLst>
              </p:cNvPr>
              <p:cNvSpPr txBox="1"/>
              <p:nvPr/>
            </p:nvSpPr>
            <p:spPr>
              <a:xfrm>
                <a:off x="9583615" y="351692"/>
                <a:ext cx="896816"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19" name="TextBox 18">
              <a:extLst>
                <a:ext uri="{FF2B5EF4-FFF2-40B4-BE49-F238E27FC236}">
                  <a16:creationId xmlns:a16="http://schemas.microsoft.com/office/drawing/2014/main" id="{FEC29671-BBBF-4714-8E78-FCD77D076DEA}"/>
                </a:ext>
              </a:extLst>
            </p:cNvPr>
            <p:cNvSpPr txBox="1"/>
            <p:nvPr/>
          </p:nvSpPr>
          <p:spPr>
            <a:xfrm>
              <a:off x="4923692" y="3297116"/>
              <a:ext cx="808893" cy="123111"/>
            </a:xfrm>
            <a:prstGeom prst="rect">
              <a:avLst/>
            </a:prstGeom>
            <a:solidFill>
              <a:schemeClr val="tx1">
                <a:lumMod val="95000"/>
              </a:schemeClr>
            </a:solidFill>
          </p:spPr>
          <p:txBody>
            <a:bodyPr wrap="square" rtlCol="0">
              <a:spAutoFit/>
            </a:bodyPr>
            <a:lstStyle/>
            <a:p>
              <a:endParaRPr lang="en-US" sz="200" dirty="0"/>
            </a:p>
          </p:txBody>
        </p:sp>
      </p:grpSp>
    </p:spTree>
    <p:extLst>
      <p:ext uri="{BB962C8B-B14F-4D97-AF65-F5344CB8AC3E}">
        <p14:creationId xmlns:p14="http://schemas.microsoft.com/office/powerpoint/2010/main" val="833924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grpSp>
        <p:nvGrpSpPr>
          <p:cNvPr id="3" name="Group 2">
            <a:extLst>
              <a:ext uri="{FF2B5EF4-FFF2-40B4-BE49-F238E27FC236}">
                <a16:creationId xmlns:a16="http://schemas.microsoft.com/office/drawing/2014/main" id="{BB26379C-DDC3-4BE5-87BF-2ED8AAA2C6E6}"/>
              </a:ext>
            </a:extLst>
          </p:cNvPr>
          <p:cNvGrpSpPr/>
          <p:nvPr/>
        </p:nvGrpSpPr>
        <p:grpSpPr>
          <a:xfrm>
            <a:off x="1746325" y="158262"/>
            <a:ext cx="9542997" cy="6453553"/>
            <a:chOff x="1746326" y="0"/>
            <a:chExt cx="8699348" cy="6858000"/>
          </a:xfrm>
        </p:grpSpPr>
        <p:pic>
          <p:nvPicPr>
            <p:cNvPr id="5" name="Picture 4">
              <a:extLst>
                <a:ext uri="{FF2B5EF4-FFF2-40B4-BE49-F238E27FC236}">
                  <a16:creationId xmlns:a16="http://schemas.microsoft.com/office/drawing/2014/main" id="{45972CCD-252D-43C5-AEFD-CC1E2AFA112F}"/>
                </a:ext>
              </a:extLst>
            </p:cNvPr>
            <p:cNvPicPr>
              <a:picLocks noChangeAspect="1"/>
            </p:cNvPicPr>
            <p:nvPr/>
          </p:nvPicPr>
          <p:blipFill>
            <a:blip r:embed="rId2"/>
            <a:stretch>
              <a:fillRect/>
            </a:stretch>
          </p:blipFill>
          <p:spPr>
            <a:xfrm>
              <a:off x="1746326" y="0"/>
              <a:ext cx="8699348" cy="6858000"/>
            </a:xfrm>
            <a:prstGeom prst="rect">
              <a:avLst/>
            </a:prstGeom>
          </p:spPr>
        </p:pic>
        <p:sp>
          <p:nvSpPr>
            <p:cNvPr id="6" name="Rectangle: Rounded Corners 5">
              <a:extLst>
                <a:ext uri="{FF2B5EF4-FFF2-40B4-BE49-F238E27FC236}">
                  <a16:creationId xmlns:a16="http://schemas.microsoft.com/office/drawing/2014/main" id="{40B2DB3D-F88C-41DB-B7AE-25B27B82B98C}"/>
                </a:ext>
              </a:extLst>
            </p:cNvPr>
            <p:cNvSpPr/>
            <p:nvPr/>
          </p:nvSpPr>
          <p:spPr>
            <a:xfrm>
              <a:off x="8291744" y="2476872"/>
              <a:ext cx="1056442" cy="5237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685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grpSp>
        <p:nvGrpSpPr>
          <p:cNvPr id="3" name="Group 2">
            <a:extLst>
              <a:ext uri="{FF2B5EF4-FFF2-40B4-BE49-F238E27FC236}">
                <a16:creationId xmlns:a16="http://schemas.microsoft.com/office/drawing/2014/main" id="{3C31DCC1-2398-4075-BB55-EECC75C1D8AC}"/>
              </a:ext>
            </a:extLst>
          </p:cNvPr>
          <p:cNvGrpSpPr/>
          <p:nvPr/>
        </p:nvGrpSpPr>
        <p:grpSpPr>
          <a:xfrm>
            <a:off x="1754771" y="175846"/>
            <a:ext cx="9464213" cy="6479931"/>
            <a:chOff x="1754772" y="0"/>
            <a:chExt cx="8682456" cy="6858000"/>
          </a:xfrm>
        </p:grpSpPr>
        <p:pic>
          <p:nvPicPr>
            <p:cNvPr id="5" name="Picture 4">
              <a:extLst>
                <a:ext uri="{FF2B5EF4-FFF2-40B4-BE49-F238E27FC236}">
                  <a16:creationId xmlns:a16="http://schemas.microsoft.com/office/drawing/2014/main" id="{BAD00ADA-3C92-4C45-9BEC-3EFB2D9D142F}"/>
                </a:ext>
              </a:extLst>
            </p:cNvPr>
            <p:cNvPicPr>
              <a:picLocks noChangeAspect="1"/>
            </p:cNvPicPr>
            <p:nvPr/>
          </p:nvPicPr>
          <p:blipFill>
            <a:blip r:embed="rId2"/>
            <a:stretch>
              <a:fillRect/>
            </a:stretch>
          </p:blipFill>
          <p:spPr>
            <a:xfrm>
              <a:off x="1754772" y="0"/>
              <a:ext cx="8682456" cy="6858000"/>
            </a:xfrm>
            <a:prstGeom prst="rect">
              <a:avLst/>
            </a:prstGeom>
          </p:spPr>
        </p:pic>
        <p:sp>
          <p:nvSpPr>
            <p:cNvPr id="6" name="Rectangle: Rounded Corners 5">
              <a:extLst>
                <a:ext uri="{FF2B5EF4-FFF2-40B4-BE49-F238E27FC236}">
                  <a16:creationId xmlns:a16="http://schemas.microsoft.com/office/drawing/2014/main" id="{F47511BB-11CD-4A8B-99C5-AEF4BD66E4AA}"/>
                </a:ext>
              </a:extLst>
            </p:cNvPr>
            <p:cNvSpPr/>
            <p:nvPr/>
          </p:nvSpPr>
          <p:spPr>
            <a:xfrm>
              <a:off x="5734975" y="2743200"/>
              <a:ext cx="2618912"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429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5" name="Picture 4">
            <a:extLst>
              <a:ext uri="{FF2B5EF4-FFF2-40B4-BE49-F238E27FC236}">
                <a16:creationId xmlns:a16="http://schemas.microsoft.com/office/drawing/2014/main" id="{64877BF8-1AAA-4F3D-8EEB-20550C58B01E}"/>
              </a:ext>
            </a:extLst>
          </p:cNvPr>
          <p:cNvPicPr>
            <a:picLocks noChangeAspect="1"/>
          </p:cNvPicPr>
          <p:nvPr/>
        </p:nvPicPr>
        <p:blipFill>
          <a:blip r:embed="rId2"/>
          <a:stretch>
            <a:fillRect/>
          </a:stretch>
        </p:blipFill>
        <p:spPr>
          <a:xfrm>
            <a:off x="1790565" y="211015"/>
            <a:ext cx="9349289" cy="6400800"/>
          </a:xfrm>
          <a:prstGeom prst="rect">
            <a:avLst/>
          </a:prstGeom>
        </p:spPr>
      </p:pic>
      <p:sp>
        <p:nvSpPr>
          <p:cNvPr id="6" name="Rectangle: Rounded Corners 5">
            <a:extLst>
              <a:ext uri="{FF2B5EF4-FFF2-40B4-BE49-F238E27FC236}">
                <a16:creationId xmlns:a16="http://schemas.microsoft.com/office/drawing/2014/main" id="{F3D0895C-E95B-4D2B-A5D7-54559D604DB8}"/>
              </a:ext>
            </a:extLst>
          </p:cNvPr>
          <p:cNvSpPr/>
          <p:nvPr/>
        </p:nvSpPr>
        <p:spPr>
          <a:xfrm>
            <a:off x="9475782" y="5464228"/>
            <a:ext cx="1024942" cy="530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F7D3275-AE82-41DF-B484-7B795DEF7EE8}"/>
              </a:ext>
            </a:extLst>
          </p:cNvPr>
          <p:cNvSpPr/>
          <p:nvPr/>
        </p:nvSpPr>
        <p:spPr>
          <a:xfrm>
            <a:off x="4845166" y="1802423"/>
            <a:ext cx="3780087" cy="11166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624CD10-8B2B-4104-A63B-295947799637}"/>
              </a:ext>
            </a:extLst>
          </p:cNvPr>
          <p:cNvSpPr/>
          <p:nvPr/>
        </p:nvSpPr>
        <p:spPr>
          <a:xfrm>
            <a:off x="1790565" y="1802424"/>
            <a:ext cx="2827588" cy="14507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a:t>
            </a:r>
            <a:r>
              <a:rPr lang="en-US" dirty="0" err="1"/>
              <a:t>SharedWork</a:t>
            </a:r>
            <a:r>
              <a:rPr lang="en-US" dirty="0"/>
              <a:t> Program?</a:t>
            </a:r>
          </a:p>
        </p:txBody>
      </p:sp>
      <p:sp>
        <p:nvSpPr>
          <p:cNvPr id="3" name="Content Placeholder 2"/>
          <p:cNvSpPr>
            <a:spLocks noGrp="1"/>
          </p:cNvSpPr>
          <p:nvPr>
            <p:ph idx="1"/>
          </p:nvPr>
        </p:nvSpPr>
        <p:spPr>
          <a:xfrm>
            <a:off x="1471630" y="2256130"/>
            <a:ext cx="6239224" cy="4391558"/>
          </a:xfrm>
        </p:spPr>
        <p:txBody>
          <a:bodyPr>
            <a:normAutofit/>
          </a:bodyPr>
          <a:lstStyle/>
          <a:p>
            <a:r>
              <a:rPr lang="en-US" dirty="0">
                <a:solidFill>
                  <a:schemeClr val="accent2">
                    <a:lumMod val="90000"/>
                    <a:lumOff val="10000"/>
                  </a:schemeClr>
                </a:solidFill>
              </a:rPr>
              <a:t>Retain skilled workforce, reduce payrolls costs, serve as a smart alternative to full-layoffs…</a:t>
            </a:r>
          </a:p>
          <a:p>
            <a:r>
              <a:rPr lang="en-US" dirty="0">
                <a:solidFill>
                  <a:schemeClr val="accent2">
                    <a:lumMod val="90000"/>
                    <a:lumOff val="10000"/>
                  </a:schemeClr>
                </a:solidFill>
              </a:rPr>
              <a:t>Employees collect partial benefits to replace a portion of their lost wages.</a:t>
            </a:r>
          </a:p>
          <a:p>
            <a:r>
              <a:rPr lang="en-US" dirty="0">
                <a:solidFill>
                  <a:schemeClr val="accent2">
                    <a:lumMod val="90000"/>
                    <a:lumOff val="10000"/>
                  </a:schemeClr>
                </a:solidFill>
              </a:rPr>
              <a:t>Employees on </a:t>
            </a:r>
            <a:r>
              <a:rPr lang="en-US" dirty="0" err="1">
                <a:solidFill>
                  <a:schemeClr val="accent2">
                    <a:lumMod val="90000"/>
                    <a:lumOff val="10000"/>
                  </a:schemeClr>
                </a:solidFill>
              </a:rPr>
              <a:t>SharedWork</a:t>
            </a:r>
            <a:r>
              <a:rPr lang="en-US" dirty="0">
                <a:solidFill>
                  <a:schemeClr val="accent2">
                    <a:lumMod val="90000"/>
                    <a:lumOff val="10000"/>
                  </a:schemeClr>
                </a:solidFill>
              </a:rPr>
              <a:t> do not have to look for other work.</a:t>
            </a:r>
          </a:p>
          <a:p>
            <a:r>
              <a:rPr lang="en-US" dirty="0">
                <a:solidFill>
                  <a:schemeClr val="accent2">
                    <a:lumMod val="90000"/>
                    <a:lumOff val="10000"/>
                  </a:schemeClr>
                </a:solidFill>
              </a:rPr>
              <a:t>Employees must be available for all work offered by their regular employer.</a:t>
            </a:r>
          </a:p>
          <a:p>
            <a:r>
              <a:rPr lang="en-US" dirty="0">
                <a:solidFill>
                  <a:schemeClr val="accent2">
                    <a:lumMod val="90000"/>
                    <a:lumOff val="10000"/>
                  </a:schemeClr>
                </a:solidFill>
              </a:rPr>
              <a:t>Employers must continue to pay for employees’ health insurance.</a:t>
            </a:r>
          </a:p>
          <a:p>
            <a:endParaRPr lang="en-US" dirty="0"/>
          </a:p>
          <a:p>
            <a:endParaRPr lang="en-US" dirty="0"/>
          </a:p>
          <a:p>
            <a:endParaRPr lang="en-US" dirty="0"/>
          </a:p>
          <a:p>
            <a:endParaRPr lang="en-US" dirty="0">
              <a:solidFill>
                <a:schemeClr val="accent1">
                  <a:lumMod val="5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6" name="Picture 5" descr="A group of people posing for the camera&#10;&#10;Description automatically generated">
            <a:extLst>
              <a:ext uri="{FF2B5EF4-FFF2-40B4-BE49-F238E27FC236}">
                <a16:creationId xmlns:a16="http://schemas.microsoft.com/office/drawing/2014/main" id="{B0FCDC3D-6145-42EC-B060-BCC0CA134A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30662" y="2442448"/>
            <a:ext cx="3862752" cy="3382840"/>
          </a:xfrm>
          <a:prstGeom prst="rect">
            <a:avLst/>
          </a:prstGeom>
        </p:spPr>
      </p:pic>
      <p:sp>
        <p:nvSpPr>
          <p:cNvPr id="8" name="TextBox 7">
            <a:extLst>
              <a:ext uri="{FF2B5EF4-FFF2-40B4-BE49-F238E27FC236}">
                <a16:creationId xmlns:a16="http://schemas.microsoft.com/office/drawing/2014/main" id="{CA395E17-A0E8-4914-8C42-040A7C371B34}"/>
              </a:ext>
            </a:extLst>
          </p:cNvPr>
          <p:cNvSpPr txBox="1"/>
          <p:nvPr/>
        </p:nvSpPr>
        <p:spPr>
          <a:xfrm>
            <a:off x="8440615" y="5873940"/>
            <a:ext cx="3352800" cy="230832"/>
          </a:xfrm>
          <a:prstGeom prst="rect">
            <a:avLst/>
          </a:prstGeom>
          <a:noFill/>
        </p:spPr>
        <p:txBody>
          <a:bodyPr wrap="square" rtlCol="0">
            <a:spAutoFit/>
          </a:bodyPr>
          <a:lstStyle/>
          <a:p>
            <a:r>
              <a:rPr lang="en-US" sz="900">
                <a:hlinkClick r:id="rId3" tooltip="http://vcvoices.org/2015/05/everyday-valu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71682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grpSp>
        <p:nvGrpSpPr>
          <p:cNvPr id="20" name="Group 19">
            <a:extLst>
              <a:ext uri="{FF2B5EF4-FFF2-40B4-BE49-F238E27FC236}">
                <a16:creationId xmlns:a16="http://schemas.microsoft.com/office/drawing/2014/main" id="{4E0A37C0-8D7A-4825-808E-C60D43EC0E9C}"/>
              </a:ext>
            </a:extLst>
          </p:cNvPr>
          <p:cNvGrpSpPr/>
          <p:nvPr/>
        </p:nvGrpSpPr>
        <p:grpSpPr>
          <a:xfrm>
            <a:off x="1590021" y="175846"/>
            <a:ext cx="9857564" cy="6427177"/>
            <a:chOff x="1590021" y="175846"/>
            <a:chExt cx="9857564" cy="6427177"/>
          </a:xfrm>
        </p:grpSpPr>
        <p:grpSp>
          <p:nvGrpSpPr>
            <p:cNvPr id="18" name="Group 17">
              <a:extLst>
                <a:ext uri="{FF2B5EF4-FFF2-40B4-BE49-F238E27FC236}">
                  <a16:creationId xmlns:a16="http://schemas.microsoft.com/office/drawing/2014/main" id="{0CA56D01-62BD-4620-BBE6-747BCC8989CD}"/>
                </a:ext>
              </a:extLst>
            </p:cNvPr>
            <p:cNvGrpSpPr/>
            <p:nvPr/>
          </p:nvGrpSpPr>
          <p:grpSpPr>
            <a:xfrm>
              <a:off x="1590021" y="175846"/>
              <a:ext cx="9857564" cy="6427177"/>
              <a:chOff x="1590021" y="175846"/>
              <a:chExt cx="9857564" cy="6427177"/>
            </a:xfrm>
          </p:grpSpPr>
          <p:pic>
            <p:nvPicPr>
              <p:cNvPr id="13" name="Picture 12">
                <a:extLst>
                  <a:ext uri="{FF2B5EF4-FFF2-40B4-BE49-F238E27FC236}">
                    <a16:creationId xmlns:a16="http://schemas.microsoft.com/office/drawing/2014/main" id="{07B6BE59-579C-49A0-872D-8FDBBA6B654A}"/>
                  </a:ext>
                </a:extLst>
              </p:cNvPr>
              <p:cNvPicPr>
                <a:picLocks noChangeAspect="1"/>
              </p:cNvPicPr>
              <p:nvPr/>
            </p:nvPicPr>
            <p:blipFill>
              <a:blip r:embed="rId2"/>
              <a:stretch>
                <a:fillRect/>
              </a:stretch>
            </p:blipFill>
            <p:spPr>
              <a:xfrm>
                <a:off x="1590021" y="175846"/>
                <a:ext cx="9857564" cy="6427177"/>
              </a:xfrm>
              <a:prstGeom prst="rect">
                <a:avLst/>
              </a:prstGeom>
            </p:spPr>
          </p:pic>
          <p:sp>
            <p:nvSpPr>
              <p:cNvPr id="17" name="TextBox 16">
                <a:extLst>
                  <a:ext uri="{FF2B5EF4-FFF2-40B4-BE49-F238E27FC236}">
                    <a16:creationId xmlns:a16="http://schemas.microsoft.com/office/drawing/2014/main" id="{19C34989-F225-4700-A13A-31A41CB85C3E}"/>
                  </a:ext>
                </a:extLst>
              </p:cNvPr>
              <p:cNvSpPr txBox="1"/>
              <p:nvPr/>
            </p:nvSpPr>
            <p:spPr>
              <a:xfrm>
                <a:off x="9583615" y="351692"/>
                <a:ext cx="896816"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19" name="TextBox 18">
              <a:extLst>
                <a:ext uri="{FF2B5EF4-FFF2-40B4-BE49-F238E27FC236}">
                  <a16:creationId xmlns:a16="http://schemas.microsoft.com/office/drawing/2014/main" id="{FEC29671-BBBF-4714-8E78-FCD77D076DEA}"/>
                </a:ext>
              </a:extLst>
            </p:cNvPr>
            <p:cNvSpPr txBox="1"/>
            <p:nvPr/>
          </p:nvSpPr>
          <p:spPr>
            <a:xfrm>
              <a:off x="4923692" y="3297116"/>
              <a:ext cx="808893" cy="123111"/>
            </a:xfrm>
            <a:prstGeom prst="rect">
              <a:avLst/>
            </a:prstGeom>
            <a:solidFill>
              <a:schemeClr val="tx1">
                <a:lumMod val="95000"/>
              </a:schemeClr>
            </a:solidFill>
          </p:spPr>
          <p:txBody>
            <a:bodyPr wrap="square" rtlCol="0">
              <a:spAutoFit/>
            </a:bodyPr>
            <a:lstStyle/>
            <a:p>
              <a:endParaRPr lang="en-US" sz="200" dirty="0"/>
            </a:p>
          </p:txBody>
        </p:sp>
      </p:grpSp>
    </p:spTree>
    <p:extLst>
      <p:ext uri="{BB962C8B-B14F-4D97-AF65-F5344CB8AC3E}">
        <p14:creationId xmlns:p14="http://schemas.microsoft.com/office/powerpoint/2010/main" val="305825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grpSp>
        <p:nvGrpSpPr>
          <p:cNvPr id="20" name="Group 19">
            <a:extLst>
              <a:ext uri="{FF2B5EF4-FFF2-40B4-BE49-F238E27FC236}">
                <a16:creationId xmlns:a16="http://schemas.microsoft.com/office/drawing/2014/main" id="{4E0A37C0-8D7A-4825-808E-C60D43EC0E9C}"/>
              </a:ext>
            </a:extLst>
          </p:cNvPr>
          <p:cNvGrpSpPr/>
          <p:nvPr/>
        </p:nvGrpSpPr>
        <p:grpSpPr>
          <a:xfrm>
            <a:off x="1590021" y="175846"/>
            <a:ext cx="9857564" cy="6427177"/>
            <a:chOff x="1590021" y="175846"/>
            <a:chExt cx="9857564" cy="6427177"/>
          </a:xfrm>
        </p:grpSpPr>
        <p:grpSp>
          <p:nvGrpSpPr>
            <p:cNvPr id="18" name="Group 17">
              <a:extLst>
                <a:ext uri="{FF2B5EF4-FFF2-40B4-BE49-F238E27FC236}">
                  <a16:creationId xmlns:a16="http://schemas.microsoft.com/office/drawing/2014/main" id="{0CA56D01-62BD-4620-BBE6-747BCC8989CD}"/>
                </a:ext>
              </a:extLst>
            </p:cNvPr>
            <p:cNvGrpSpPr/>
            <p:nvPr/>
          </p:nvGrpSpPr>
          <p:grpSpPr>
            <a:xfrm>
              <a:off x="1590021" y="175846"/>
              <a:ext cx="9857564" cy="6427177"/>
              <a:chOff x="1590021" y="175846"/>
              <a:chExt cx="9857564" cy="6427177"/>
            </a:xfrm>
          </p:grpSpPr>
          <p:pic>
            <p:nvPicPr>
              <p:cNvPr id="13" name="Picture 12">
                <a:extLst>
                  <a:ext uri="{FF2B5EF4-FFF2-40B4-BE49-F238E27FC236}">
                    <a16:creationId xmlns:a16="http://schemas.microsoft.com/office/drawing/2014/main" id="{07B6BE59-579C-49A0-872D-8FDBBA6B654A}"/>
                  </a:ext>
                </a:extLst>
              </p:cNvPr>
              <p:cNvPicPr>
                <a:picLocks noChangeAspect="1"/>
              </p:cNvPicPr>
              <p:nvPr/>
            </p:nvPicPr>
            <p:blipFill>
              <a:blip r:embed="rId2"/>
              <a:stretch>
                <a:fillRect/>
              </a:stretch>
            </p:blipFill>
            <p:spPr>
              <a:xfrm>
                <a:off x="1590021" y="175846"/>
                <a:ext cx="9857564" cy="6427177"/>
              </a:xfrm>
              <a:prstGeom prst="rect">
                <a:avLst/>
              </a:prstGeom>
            </p:spPr>
          </p:pic>
          <p:sp>
            <p:nvSpPr>
              <p:cNvPr id="17" name="TextBox 16">
                <a:extLst>
                  <a:ext uri="{FF2B5EF4-FFF2-40B4-BE49-F238E27FC236}">
                    <a16:creationId xmlns:a16="http://schemas.microsoft.com/office/drawing/2014/main" id="{19C34989-F225-4700-A13A-31A41CB85C3E}"/>
                  </a:ext>
                </a:extLst>
              </p:cNvPr>
              <p:cNvSpPr txBox="1"/>
              <p:nvPr/>
            </p:nvSpPr>
            <p:spPr>
              <a:xfrm>
                <a:off x="9583615" y="351692"/>
                <a:ext cx="896816"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19" name="TextBox 18">
              <a:extLst>
                <a:ext uri="{FF2B5EF4-FFF2-40B4-BE49-F238E27FC236}">
                  <a16:creationId xmlns:a16="http://schemas.microsoft.com/office/drawing/2014/main" id="{FEC29671-BBBF-4714-8E78-FCD77D076DEA}"/>
                </a:ext>
              </a:extLst>
            </p:cNvPr>
            <p:cNvSpPr txBox="1"/>
            <p:nvPr/>
          </p:nvSpPr>
          <p:spPr>
            <a:xfrm>
              <a:off x="4923692" y="3297116"/>
              <a:ext cx="808893" cy="123111"/>
            </a:xfrm>
            <a:prstGeom prst="rect">
              <a:avLst/>
            </a:prstGeom>
            <a:solidFill>
              <a:schemeClr val="tx1">
                <a:lumMod val="95000"/>
              </a:schemeClr>
            </a:solidFill>
          </p:spPr>
          <p:txBody>
            <a:bodyPr wrap="square" rtlCol="0">
              <a:spAutoFit/>
            </a:bodyPr>
            <a:lstStyle/>
            <a:p>
              <a:endParaRPr lang="en-US" sz="200" dirty="0"/>
            </a:p>
          </p:txBody>
        </p:sp>
      </p:grpSp>
      <p:sp>
        <p:nvSpPr>
          <p:cNvPr id="8" name="Arrow: Left 7">
            <a:extLst>
              <a:ext uri="{FF2B5EF4-FFF2-40B4-BE49-F238E27FC236}">
                <a16:creationId xmlns:a16="http://schemas.microsoft.com/office/drawing/2014/main" id="{B2844D38-3213-48B3-9E32-38D061962141}"/>
              </a:ext>
            </a:extLst>
          </p:cNvPr>
          <p:cNvSpPr/>
          <p:nvPr/>
        </p:nvSpPr>
        <p:spPr>
          <a:xfrm rot="10800000">
            <a:off x="2506815" y="3815861"/>
            <a:ext cx="1233853" cy="439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EAD3BF-63D7-4FEC-ABEA-1CDC60123AF0}"/>
              </a:ext>
            </a:extLst>
          </p:cNvPr>
          <p:cNvPicPr>
            <a:picLocks noChangeAspect="1"/>
          </p:cNvPicPr>
          <p:nvPr/>
        </p:nvPicPr>
        <p:blipFill>
          <a:blip r:embed="rId3"/>
          <a:stretch>
            <a:fillRect/>
          </a:stretch>
        </p:blipFill>
        <p:spPr>
          <a:xfrm>
            <a:off x="7833947" y="3962505"/>
            <a:ext cx="3429000" cy="2236072"/>
          </a:xfrm>
          <a:prstGeom prst="rect">
            <a:avLst/>
          </a:prstGeom>
        </p:spPr>
      </p:pic>
      <p:sp>
        <p:nvSpPr>
          <p:cNvPr id="11" name="Rectangle: Rounded Corners 10">
            <a:extLst>
              <a:ext uri="{FF2B5EF4-FFF2-40B4-BE49-F238E27FC236}">
                <a16:creationId xmlns:a16="http://schemas.microsoft.com/office/drawing/2014/main" id="{1A0B61D7-B709-4A27-90F7-0F696CC79C4D}"/>
              </a:ext>
            </a:extLst>
          </p:cNvPr>
          <p:cNvSpPr/>
          <p:nvPr/>
        </p:nvSpPr>
        <p:spPr>
          <a:xfrm>
            <a:off x="7816362" y="5503984"/>
            <a:ext cx="1846384" cy="2110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382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38BFDC2-CAD3-4985-9C68-81ACD2EACC00}"/>
              </a:ext>
            </a:extLst>
          </p:cNvPr>
          <p:cNvGrpSpPr/>
          <p:nvPr/>
        </p:nvGrpSpPr>
        <p:grpSpPr>
          <a:xfrm>
            <a:off x="1580258" y="167054"/>
            <a:ext cx="9744234" cy="6383215"/>
            <a:chOff x="1580258" y="167054"/>
            <a:chExt cx="9744234" cy="6383215"/>
          </a:xfrm>
        </p:grpSpPr>
        <p:grpSp>
          <p:nvGrpSpPr>
            <p:cNvPr id="3" name="Group 2">
              <a:extLst>
                <a:ext uri="{FF2B5EF4-FFF2-40B4-BE49-F238E27FC236}">
                  <a16:creationId xmlns:a16="http://schemas.microsoft.com/office/drawing/2014/main" id="{AC8D1668-0E9D-4D32-8A75-D6EF3893B4F4}"/>
                </a:ext>
              </a:extLst>
            </p:cNvPr>
            <p:cNvGrpSpPr/>
            <p:nvPr/>
          </p:nvGrpSpPr>
          <p:grpSpPr>
            <a:xfrm>
              <a:off x="1580258" y="167054"/>
              <a:ext cx="9744234" cy="6383215"/>
              <a:chOff x="1580258" y="167054"/>
              <a:chExt cx="9744234" cy="6383215"/>
            </a:xfrm>
          </p:grpSpPr>
          <p:pic>
            <p:nvPicPr>
              <p:cNvPr id="2" name="Picture 1">
                <a:extLst>
                  <a:ext uri="{FF2B5EF4-FFF2-40B4-BE49-F238E27FC236}">
                    <a16:creationId xmlns:a16="http://schemas.microsoft.com/office/drawing/2014/main" id="{CD6C293E-8147-47A8-A7C6-7588C34568DD}"/>
                  </a:ext>
                </a:extLst>
              </p:cNvPr>
              <p:cNvPicPr>
                <a:picLocks noChangeAspect="1"/>
              </p:cNvPicPr>
              <p:nvPr/>
            </p:nvPicPr>
            <p:blipFill>
              <a:blip r:embed="rId2"/>
              <a:stretch>
                <a:fillRect/>
              </a:stretch>
            </p:blipFill>
            <p:spPr>
              <a:xfrm>
                <a:off x="1580258" y="167054"/>
                <a:ext cx="9744234" cy="6383215"/>
              </a:xfrm>
              <a:prstGeom prst="rect">
                <a:avLst/>
              </a:prstGeom>
            </p:spPr>
          </p:pic>
          <p:sp>
            <p:nvSpPr>
              <p:cNvPr id="13" name="Rectangle: Rounded Corners 12">
                <a:extLst>
                  <a:ext uri="{FF2B5EF4-FFF2-40B4-BE49-F238E27FC236}">
                    <a16:creationId xmlns:a16="http://schemas.microsoft.com/office/drawing/2014/main" id="{051D6AA7-DB23-4F72-BDA8-67D3CFA48E65}"/>
                  </a:ext>
                </a:extLst>
              </p:cNvPr>
              <p:cNvSpPr/>
              <p:nvPr/>
            </p:nvSpPr>
            <p:spPr>
              <a:xfrm>
                <a:off x="7543801" y="2708032"/>
                <a:ext cx="3420208" cy="25761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5A7EA65-3249-47C7-841F-12034DF643A4}"/>
                  </a:ext>
                </a:extLst>
              </p:cNvPr>
              <p:cNvSpPr txBox="1"/>
              <p:nvPr/>
            </p:nvSpPr>
            <p:spPr>
              <a:xfrm>
                <a:off x="9416561" y="307731"/>
                <a:ext cx="896816"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14" name="TextBox 13">
              <a:extLst>
                <a:ext uri="{FF2B5EF4-FFF2-40B4-BE49-F238E27FC236}">
                  <a16:creationId xmlns:a16="http://schemas.microsoft.com/office/drawing/2014/main" id="{AEEB35BC-8A82-45FD-8A35-6C9000962221}"/>
                </a:ext>
              </a:extLst>
            </p:cNvPr>
            <p:cNvSpPr txBox="1"/>
            <p:nvPr/>
          </p:nvSpPr>
          <p:spPr>
            <a:xfrm>
              <a:off x="4862147" y="3261937"/>
              <a:ext cx="808893" cy="123111"/>
            </a:xfrm>
            <a:prstGeom prst="rect">
              <a:avLst/>
            </a:prstGeom>
            <a:solidFill>
              <a:schemeClr val="tx1">
                <a:lumMod val="95000"/>
              </a:schemeClr>
            </a:solidFill>
          </p:spPr>
          <p:txBody>
            <a:bodyPr wrap="square" rtlCol="0">
              <a:spAutoFit/>
            </a:bodyPr>
            <a:lstStyle/>
            <a:p>
              <a:endParaRPr lang="en-US" sz="200" dirty="0"/>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8" name="Group 7">
            <a:extLst>
              <a:ext uri="{FF2B5EF4-FFF2-40B4-BE49-F238E27FC236}">
                <a16:creationId xmlns:a16="http://schemas.microsoft.com/office/drawing/2014/main" id="{531B2CE3-C5B8-4D8F-B810-9556450464AA}"/>
              </a:ext>
            </a:extLst>
          </p:cNvPr>
          <p:cNvGrpSpPr/>
          <p:nvPr/>
        </p:nvGrpSpPr>
        <p:grpSpPr>
          <a:xfrm>
            <a:off x="575881" y="3128432"/>
            <a:ext cx="3132325" cy="1269245"/>
            <a:chOff x="-73622" y="3485501"/>
            <a:chExt cx="3523060" cy="1473361"/>
          </a:xfrm>
        </p:grpSpPr>
        <p:sp>
          <p:nvSpPr>
            <p:cNvPr id="9" name="Arrow: Left 8">
              <a:extLst>
                <a:ext uri="{FF2B5EF4-FFF2-40B4-BE49-F238E27FC236}">
                  <a16:creationId xmlns:a16="http://schemas.microsoft.com/office/drawing/2014/main" id="{14F01F16-E73D-4129-8318-7F6F3A8BDB5A}"/>
                </a:ext>
              </a:extLst>
            </p:cNvPr>
            <p:cNvSpPr/>
            <p:nvPr/>
          </p:nvSpPr>
          <p:spPr>
            <a:xfrm rot="10800000">
              <a:off x="2032753" y="4557318"/>
              <a:ext cx="1416685" cy="4015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8C878F-E297-40DB-9ED3-18BB929B8643}"/>
                </a:ext>
              </a:extLst>
            </p:cNvPr>
            <p:cNvSpPr txBox="1"/>
            <p:nvPr/>
          </p:nvSpPr>
          <p:spPr>
            <a:xfrm>
              <a:off x="-73622" y="3485501"/>
              <a:ext cx="3275938" cy="1071817"/>
            </a:xfrm>
            <a:prstGeom prst="rect">
              <a:avLst/>
            </a:prstGeom>
            <a:noFill/>
          </p:spPr>
          <p:txBody>
            <a:bodyPr wrap="square" rtlCol="0">
              <a:spAutoFit/>
            </a:bodyPr>
            <a:lstStyle/>
            <a:p>
              <a:r>
                <a:rPr lang="en-US" dirty="0">
                  <a:solidFill>
                    <a:schemeClr val="bg1"/>
                  </a:solidFill>
                </a:rPr>
                <a:t>This is $ paid to you because you retired, not if you are contributing to your plan</a:t>
              </a:r>
            </a:p>
          </p:txBody>
        </p:sp>
      </p:grpSp>
      <p:grpSp>
        <p:nvGrpSpPr>
          <p:cNvPr id="6" name="Group 5">
            <a:extLst>
              <a:ext uri="{FF2B5EF4-FFF2-40B4-BE49-F238E27FC236}">
                <a16:creationId xmlns:a16="http://schemas.microsoft.com/office/drawing/2014/main" id="{7C242918-396E-4B72-A215-AEA620BA55A5}"/>
              </a:ext>
            </a:extLst>
          </p:cNvPr>
          <p:cNvGrpSpPr/>
          <p:nvPr/>
        </p:nvGrpSpPr>
        <p:grpSpPr>
          <a:xfrm>
            <a:off x="1622118" y="4455552"/>
            <a:ext cx="2912611" cy="1139691"/>
            <a:chOff x="1622118" y="4455552"/>
            <a:chExt cx="2912611" cy="1139691"/>
          </a:xfrm>
        </p:grpSpPr>
        <p:sp>
          <p:nvSpPr>
            <p:cNvPr id="15" name="TextBox 14">
              <a:extLst>
                <a:ext uri="{FF2B5EF4-FFF2-40B4-BE49-F238E27FC236}">
                  <a16:creationId xmlns:a16="http://schemas.microsoft.com/office/drawing/2014/main" id="{960FDEE2-7F34-4CE9-B663-7F2F45EC0A6B}"/>
                </a:ext>
              </a:extLst>
            </p:cNvPr>
            <p:cNvSpPr txBox="1"/>
            <p:nvPr/>
          </p:nvSpPr>
          <p:spPr>
            <a:xfrm>
              <a:off x="1622118" y="4948912"/>
              <a:ext cx="2912611" cy="646331"/>
            </a:xfrm>
            <a:prstGeom prst="rect">
              <a:avLst/>
            </a:prstGeom>
            <a:noFill/>
          </p:spPr>
          <p:txBody>
            <a:bodyPr wrap="square" rtlCol="0">
              <a:spAutoFit/>
            </a:bodyPr>
            <a:lstStyle/>
            <a:p>
              <a:r>
                <a:rPr lang="en-US" dirty="0">
                  <a:solidFill>
                    <a:schemeClr val="bg1"/>
                  </a:solidFill>
                </a:rPr>
                <a:t>Historical not, not furlough hours</a:t>
              </a:r>
            </a:p>
          </p:txBody>
        </p:sp>
        <p:sp>
          <p:nvSpPr>
            <p:cNvPr id="16" name="Arrow: Left 15">
              <a:extLst>
                <a:ext uri="{FF2B5EF4-FFF2-40B4-BE49-F238E27FC236}">
                  <a16:creationId xmlns:a16="http://schemas.microsoft.com/office/drawing/2014/main" id="{96D6035A-622D-4969-9356-CE25503EA2A2}"/>
                </a:ext>
              </a:extLst>
            </p:cNvPr>
            <p:cNvSpPr/>
            <p:nvPr/>
          </p:nvSpPr>
          <p:spPr>
            <a:xfrm rot="10800000">
              <a:off x="2448643" y="4455552"/>
              <a:ext cx="1259563" cy="3459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3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5" name="Picture 4">
            <a:extLst>
              <a:ext uri="{FF2B5EF4-FFF2-40B4-BE49-F238E27FC236}">
                <a16:creationId xmlns:a16="http://schemas.microsoft.com/office/drawing/2014/main" id="{4C9AA6CA-D4AA-4533-A1AE-8296E9297B4E}"/>
              </a:ext>
            </a:extLst>
          </p:cNvPr>
          <p:cNvPicPr>
            <a:picLocks noChangeAspect="1"/>
          </p:cNvPicPr>
          <p:nvPr/>
        </p:nvPicPr>
        <p:blipFill>
          <a:blip r:embed="rId2"/>
          <a:stretch>
            <a:fillRect/>
          </a:stretch>
        </p:blipFill>
        <p:spPr>
          <a:xfrm>
            <a:off x="1433146" y="175846"/>
            <a:ext cx="9710132" cy="6348046"/>
          </a:xfrm>
          <a:prstGeom prst="rect">
            <a:avLst/>
          </a:prstGeom>
        </p:spPr>
      </p:pic>
    </p:spTree>
    <p:extLst>
      <p:ext uri="{BB962C8B-B14F-4D97-AF65-F5344CB8AC3E}">
        <p14:creationId xmlns:p14="http://schemas.microsoft.com/office/powerpoint/2010/main" val="1613010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DE1AFA-BD24-4EDD-831C-2FE2CAD7FE3C}"/>
              </a:ext>
            </a:extLst>
          </p:cNvPr>
          <p:cNvGrpSpPr/>
          <p:nvPr/>
        </p:nvGrpSpPr>
        <p:grpSpPr>
          <a:xfrm>
            <a:off x="1329266" y="193430"/>
            <a:ext cx="9953925" cy="6400801"/>
            <a:chOff x="1329266" y="193430"/>
            <a:chExt cx="9953925" cy="6400801"/>
          </a:xfrm>
        </p:grpSpPr>
        <p:pic>
          <p:nvPicPr>
            <p:cNvPr id="7" name="Picture 2">
              <a:extLst>
                <a:ext uri="{FF2B5EF4-FFF2-40B4-BE49-F238E27FC236}">
                  <a16:creationId xmlns:a16="http://schemas.microsoft.com/office/drawing/2014/main" id="{C74487D7-6B2E-4A5A-8FCE-5C03E693F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266" y="193430"/>
              <a:ext cx="9953925" cy="6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930E06D-B626-4231-A95A-410DB2762767}"/>
                </a:ext>
              </a:extLst>
            </p:cNvPr>
            <p:cNvPicPr>
              <a:picLocks noChangeAspect="1"/>
            </p:cNvPicPr>
            <p:nvPr/>
          </p:nvPicPr>
          <p:blipFill>
            <a:blip r:embed="rId3"/>
            <a:stretch>
              <a:fillRect/>
            </a:stretch>
          </p:blipFill>
          <p:spPr>
            <a:xfrm>
              <a:off x="1433146" y="979878"/>
              <a:ext cx="9689123" cy="1983129"/>
            </a:xfrm>
            <a:prstGeom prst="rect">
              <a:avLst/>
            </a:prstGeom>
          </p:spPr>
        </p:pic>
      </p:gr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grpSp>
        <p:nvGrpSpPr>
          <p:cNvPr id="2" name="Group 1">
            <a:extLst>
              <a:ext uri="{FF2B5EF4-FFF2-40B4-BE49-F238E27FC236}">
                <a16:creationId xmlns:a16="http://schemas.microsoft.com/office/drawing/2014/main" id="{E26A4E87-8252-41EE-B748-8DAD645006A7}"/>
              </a:ext>
            </a:extLst>
          </p:cNvPr>
          <p:cNvGrpSpPr/>
          <p:nvPr/>
        </p:nvGrpSpPr>
        <p:grpSpPr>
          <a:xfrm>
            <a:off x="1874666" y="4001131"/>
            <a:ext cx="4130480" cy="1771116"/>
            <a:chOff x="1874666" y="4001131"/>
            <a:chExt cx="4130480" cy="1771116"/>
          </a:xfrm>
        </p:grpSpPr>
        <p:sp>
          <p:nvSpPr>
            <p:cNvPr id="5" name="TextBox 4">
              <a:extLst>
                <a:ext uri="{FF2B5EF4-FFF2-40B4-BE49-F238E27FC236}">
                  <a16:creationId xmlns:a16="http://schemas.microsoft.com/office/drawing/2014/main" id="{923CE3E8-F341-4249-911C-26FA80DF4337}"/>
                </a:ext>
              </a:extLst>
            </p:cNvPr>
            <p:cNvSpPr txBox="1"/>
            <p:nvPr/>
          </p:nvSpPr>
          <p:spPr>
            <a:xfrm>
              <a:off x="1874666" y="5125916"/>
              <a:ext cx="4130480" cy="646331"/>
            </a:xfrm>
            <a:prstGeom prst="rect">
              <a:avLst/>
            </a:prstGeom>
            <a:noFill/>
            <a:ln w="38100">
              <a:solidFill>
                <a:srgbClr val="FF0000"/>
              </a:solidFill>
            </a:ln>
          </p:spPr>
          <p:txBody>
            <a:bodyPr wrap="square" rtlCol="0">
              <a:spAutoFit/>
            </a:bodyPr>
            <a:lstStyle/>
            <a:p>
              <a:r>
                <a:rPr lang="en-US" dirty="0">
                  <a:solidFill>
                    <a:schemeClr val="bg1"/>
                  </a:solidFill>
                </a:rPr>
                <a:t>FYI Only.  Please do not check either of these boxes.</a:t>
              </a:r>
            </a:p>
          </p:txBody>
        </p:sp>
        <p:sp>
          <p:nvSpPr>
            <p:cNvPr id="6" name="Arrow: Left 5">
              <a:extLst>
                <a:ext uri="{FF2B5EF4-FFF2-40B4-BE49-F238E27FC236}">
                  <a16:creationId xmlns:a16="http://schemas.microsoft.com/office/drawing/2014/main" id="{605F51F4-E992-456F-9F57-93D7E4F66CB8}"/>
                </a:ext>
              </a:extLst>
            </p:cNvPr>
            <p:cNvSpPr/>
            <p:nvPr/>
          </p:nvSpPr>
          <p:spPr>
            <a:xfrm rot="4652768">
              <a:off x="1922588" y="4241809"/>
              <a:ext cx="882900" cy="4015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195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grpSp>
        <p:nvGrpSpPr>
          <p:cNvPr id="3" name="Group 2">
            <a:extLst>
              <a:ext uri="{FF2B5EF4-FFF2-40B4-BE49-F238E27FC236}">
                <a16:creationId xmlns:a16="http://schemas.microsoft.com/office/drawing/2014/main" id="{D74FEF57-AE8F-4912-8912-12A8C5BD9DAF}"/>
              </a:ext>
            </a:extLst>
          </p:cNvPr>
          <p:cNvGrpSpPr/>
          <p:nvPr/>
        </p:nvGrpSpPr>
        <p:grpSpPr>
          <a:xfrm>
            <a:off x="1818837" y="211014"/>
            <a:ext cx="9373771" cy="6365631"/>
            <a:chOff x="1818837" y="0"/>
            <a:chExt cx="8554325" cy="6858000"/>
          </a:xfrm>
        </p:grpSpPr>
        <p:pic>
          <p:nvPicPr>
            <p:cNvPr id="5" name="Picture 4">
              <a:extLst>
                <a:ext uri="{FF2B5EF4-FFF2-40B4-BE49-F238E27FC236}">
                  <a16:creationId xmlns:a16="http://schemas.microsoft.com/office/drawing/2014/main" id="{50704BB5-D761-4338-ACBB-ACF344F28F54}"/>
                </a:ext>
              </a:extLst>
            </p:cNvPr>
            <p:cNvPicPr>
              <a:picLocks noChangeAspect="1"/>
            </p:cNvPicPr>
            <p:nvPr/>
          </p:nvPicPr>
          <p:blipFill>
            <a:blip r:embed="rId2"/>
            <a:stretch>
              <a:fillRect/>
            </a:stretch>
          </p:blipFill>
          <p:spPr>
            <a:xfrm>
              <a:off x="1818837" y="0"/>
              <a:ext cx="8554325" cy="6858000"/>
            </a:xfrm>
            <a:prstGeom prst="rect">
              <a:avLst/>
            </a:prstGeom>
          </p:spPr>
        </p:pic>
        <p:sp>
          <p:nvSpPr>
            <p:cNvPr id="6" name="Rectangle: Rounded Corners 5">
              <a:extLst>
                <a:ext uri="{FF2B5EF4-FFF2-40B4-BE49-F238E27FC236}">
                  <a16:creationId xmlns:a16="http://schemas.microsoft.com/office/drawing/2014/main" id="{7A29FB04-0456-4BA1-8508-DE488157373A}"/>
                </a:ext>
              </a:extLst>
            </p:cNvPr>
            <p:cNvSpPr/>
            <p:nvPr/>
          </p:nvSpPr>
          <p:spPr>
            <a:xfrm>
              <a:off x="8078680" y="3089429"/>
              <a:ext cx="2024108" cy="5504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8097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5" name="Picture 4">
            <a:extLst>
              <a:ext uri="{FF2B5EF4-FFF2-40B4-BE49-F238E27FC236}">
                <a16:creationId xmlns:a16="http://schemas.microsoft.com/office/drawing/2014/main" id="{52235730-DE72-48ED-8364-AC24FD396E67}"/>
              </a:ext>
            </a:extLst>
          </p:cNvPr>
          <p:cNvPicPr>
            <a:picLocks noChangeAspect="1"/>
          </p:cNvPicPr>
          <p:nvPr/>
        </p:nvPicPr>
        <p:blipFill>
          <a:blip r:embed="rId2"/>
          <a:stretch>
            <a:fillRect/>
          </a:stretch>
        </p:blipFill>
        <p:spPr>
          <a:xfrm>
            <a:off x="1749610" y="219808"/>
            <a:ext cx="9504544" cy="6479930"/>
          </a:xfrm>
          <a:prstGeom prst="rect">
            <a:avLst/>
          </a:prstGeom>
        </p:spPr>
      </p:pic>
      <p:sp>
        <p:nvSpPr>
          <p:cNvPr id="6" name="Rectangle: Rounded Corners 5">
            <a:extLst>
              <a:ext uri="{FF2B5EF4-FFF2-40B4-BE49-F238E27FC236}">
                <a16:creationId xmlns:a16="http://schemas.microsoft.com/office/drawing/2014/main" id="{6CF6BA43-605D-4F79-9ABA-A8F8C5AFCABD}"/>
              </a:ext>
            </a:extLst>
          </p:cNvPr>
          <p:cNvSpPr/>
          <p:nvPr/>
        </p:nvSpPr>
        <p:spPr>
          <a:xfrm>
            <a:off x="4593672" y="2644015"/>
            <a:ext cx="5580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44848ED-5E68-4C19-9CB8-F4F182DD54FB}"/>
              </a:ext>
            </a:extLst>
          </p:cNvPr>
          <p:cNvSpPr/>
          <p:nvPr/>
        </p:nvSpPr>
        <p:spPr>
          <a:xfrm>
            <a:off x="9627577" y="5936186"/>
            <a:ext cx="1626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921B0DD-C2C7-4500-A956-0E3B7BA1402B}"/>
              </a:ext>
            </a:extLst>
          </p:cNvPr>
          <p:cNvSpPr/>
          <p:nvPr/>
        </p:nvSpPr>
        <p:spPr>
          <a:xfrm>
            <a:off x="1749611" y="2740590"/>
            <a:ext cx="2716882" cy="12071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3" name="Picture 2">
            <a:extLst>
              <a:ext uri="{FF2B5EF4-FFF2-40B4-BE49-F238E27FC236}">
                <a16:creationId xmlns:a16="http://schemas.microsoft.com/office/drawing/2014/main" id="{FCB2E9F8-C115-4999-A514-607869B423BB}"/>
              </a:ext>
            </a:extLst>
          </p:cNvPr>
          <p:cNvPicPr>
            <a:picLocks noChangeAspect="1"/>
          </p:cNvPicPr>
          <p:nvPr/>
        </p:nvPicPr>
        <p:blipFill>
          <a:blip r:embed="rId2"/>
          <a:stretch>
            <a:fillRect/>
          </a:stretch>
        </p:blipFill>
        <p:spPr>
          <a:xfrm>
            <a:off x="1791510" y="290146"/>
            <a:ext cx="9401098" cy="6295292"/>
          </a:xfrm>
          <a:prstGeom prst="rect">
            <a:avLst/>
          </a:prstGeom>
        </p:spPr>
      </p:pic>
      <p:sp>
        <p:nvSpPr>
          <p:cNvPr id="5" name="Rectangle: Rounded Corners 4">
            <a:extLst>
              <a:ext uri="{FF2B5EF4-FFF2-40B4-BE49-F238E27FC236}">
                <a16:creationId xmlns:a16="http://schemas.microsoft.com/office/drawing/2014/main" id="{2064753E-1CCE-4D2D-95E9-63E57AB89170}"/>
              </a:ext>
            </a:extLst>
          </p:cNvPr>
          <p:cNvSpPr/>
          <p:nvPr/>
        </p:nvSpPr>
        <p:spPr>
          <a:xfrm>
            <a:off x="9469315" y="5936185"/>
            <a:ext cx="1846386" cy="5173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97725B-8188-4CC0-A9C5-E9FB71F25C3A}"/>
              </a:ext>
            </a:extLst>
          </p:cNvPr>
          <p:cNvSpPr txBox="1"/>
          <p:nvPr/>
        </p:nvSpPr>
        <p:spPr>
          <a:xfrm>
            <a:off x="4688205" y="4536831"/>
            <a:ext cx="4948164" cy="923330"/>
          </a:xfrm>
          <a:prstGeom prst="rect">
            <a:avLst/>
          </a:prstGeom>
          <a:noFill/>
          <a:ln w="38100">
            <a:solidFill>
              <a:srgbClr val="FF0000"/>
            </a:solidFill>
          </a:ln>
        </p:spPr>
        <p:txBody>
          <a:bodyPr wrap="square" rtlCol="0">
            <a:spAutoFit/>
          </a:bodyPr>
          <a:lstStyle/>
          <a:p>
            <a:r>
              <a:rPr lang="en-US" dirty="0">
                <a:solidFill>
                  <a:schemeClr val="bg1"/>
                </a:solidFill>
              </a:rPr>
              <a:t>Answering “yes” to this question does not mean you are agreeing to go look for work.  You are not required to do so while on </a:t>
            </a:r>
            <a:r>
              <a:rPr lang="en-US" dirty="0" err="1">
                <a:solidFill>
                  <a:schemeClr val="bg1"/>
                </a:solidFill>
              </a:rPr>
              <a:t>SharedWork</a:t>
            </a:r>
            <a:r>
              <a:rPr lang="en-US" dirty="0">
                <a:solidFill>
                  <a:schemeClr val="bg1"/>
                </a:solidFill>
              </a:rPr>
              <a:t>.</a:t>
            </a:r>
          </a:p>
        </p:txBody>
      </p:sp>
    </p:spTree>
    <p:extLst>
      <p:ext uri="{BB962C8B-B14F-4D97-AF65-F5344CB8AC3E}">
        <p14:creationId xmlns:p14="http://schemas.microsoft.com/office/powerpoint/2010/main" val="2571303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3" name="Picture 2">
            <a:extLst>
              <a:ext uri="{FF2B5EF4-FFF2-40B4-BE49-F238E27FC236}">
                <a16:creationId xmlns:a16="http://schemas.microsoft.com/office/drawing/2014/main" id="{A187B5E4-6B0E-4073-90A9-4623CE4BB8D3}"/>
              </a:ext>
            </a:extLst>
          </p:cNvPr>
          <p:cNvPicPr>
            <a:picLocks noChangeAspect="1"/>
          </p:cNvPicPr>
          <p:nvPr/>
        </p:nvPicPr>
        <p:blipFill>
          <a:blip r:embed="rId2"/>
          <a:stretch>
            <a:fillRect/>
          </a:stretch>
        </p:blipFill>
        <p:spPr>
          <a:xfrm>
            <a:off x="1735920" y="290146"/>
            <a:ext cx="9359972" cy="6295292"/>
          </a:xfrm>
          <a:prstGeom prst="rect">
            <a:avLst/>
          </a:prstGeom>
        </p:spPr>
      </p:pic>
      <p:sp>
        <p:nvSpPr>
          <p:cNvPr id="5" name="TextBox 4">
            <a:extLst>
              <a:ext uri="{FF2B5EF4-FFF2-40B4-BE49-F238E27FC236}">
                <a16:creationId xmlns:a16="http://schemas.microsoft.com/office/drawing/2014/main" id="{5968949F-6F25-4305-A521-0D770A75E514}"/>
              </a:ext>
            </a:extLst>
          </p:cNvPr>
          <p:cNvSpPr txBox="1"/>
          <p:nvPr/>
        </p:nvSpPr>
        <p:spPr>
          <a:xfrm>
            <a:off x="3868615" y="4467733"/>
            <a:ext cx="5521569" cy="923330"/>
          </a:xfrm>
          <a:prstGeom prst="rect">
            <a:avLst/>
          </a:prstGeom>
          <a:noFill/>
          <a:ln w="38100">
            <a:solidFill>
              <a:srgbClr val="FF0000"/>
            </a:solidFill>
          </a:ln>
        </p:spPr>
        <p:txBody>
          <a:bodyPr wrap="square" rtlCol="0">
            <a:spAutoFit/>
          </a:bodyPr>
          <a:lstStyle/>
          <a:p>
            <a:r>
              <a:rPr lang="en-US" dirty="0">
                <a:solidFill>
                  <a:schemeClr val="bg1"/>
                </a:solidFill>
              </a:rPr>
              <a:t>Unions in this capacity are those that you would find work through.  State employees generally do not belong to this kind of unit.</a:t>
            </a:r>
          </a:p>
        </p:txBody>
      </p:sp>
    </p:spTree>
    <p:extLst>
      <p:ext uri="{BB962C8B-B14F-4D97-AF65-F5344CB8AC3E}">
        <p14:creationId xmlns:p14="http://schemas.microsoft.com/office/powerpoint/2010/main" val="2611165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grpSp>
        <p:nvGrpSpPr>
          <p:cNvPr id="11" name="Group 10">
            <a:extLst>
              <a:ext uri="{FF2B5EF4-FFF2-40B4-BE49-F238E27FC236}">
                <a16:creationId xmlns:a16="http://schemas.microsoft.com/office/drawing/2014/main" id="{96F49D01-11ED-4B6E-B810-47086860FE07}"/>
              </a:ext>
            </a:extLst>
          </p:cNvPr>
          <p:cNvGrpSpPr/>
          <p:nvPr/>
        </p:nvGrpSpPr>
        <p:grpSpPr>
          <a:xfrm>
            <a:off x="1375664" y="219807"/>
            <a:ext cx="10182412" cy="6418386"/>
            <a:chOff x="1375664" y="219807"/>
            <a:chExt cx="10182412" cy="6418386"/>
          </a:xfrm>
        </p:grpSpPr>
        <p:grpSp>
          <p:nvGrpSpPr>
            <p:cNvPr id="9" name="Group 8">
              <a:extLst>
                <a:ext uri="{FF2B5EF4-FFF2-40B4-BE49-F238E27FC236}">
                  <a16:creationId xmlns:a16="http://schemas.microsoft.com/office/drawing/2014/main" id="{8DE4834F-1EF6-44F6-BF35-092C466B6E6E}"/>
                </a:ext>
              </a:extLst>
            </p:cNvPr>
            <p:cNvGrpSpPr/>
            <p:nvPr/>
          </p:nvGrpSpPr>
          <p:grpSpPr>
            <a:xfrm>
              <a:off x="1375664" y="219807"/>
              <a:ext cx="10182412" cy="6418386"/>
              <a:chOff x="1375664" y="219807"/>
              <a:chExt cx="10182412" cy="6418386"/>
            </a:xfrm>
          </p:grpSpPr>
          <p:grpSp>
            <p:nvGrpSpPr>
              <p:cNvPr id="7" name="Group 6">
                <a:extLst>
                  <a:ext uri="{FF2B5EF4-FFF2-40B4-BE49-F238E27FC236}">
                    <a16:creationId xmlns:a16="http://schemas.microsoft.com/office/drawing/2014/main" id="{CEE370A2-8722-45C6-86AA-DAA111C35A46}"/>
                  </a:ext>
                </a:extLst>
              </p:cNvPr>
              <p:cNvGrpSpPr/>
              <p:nvPr/>
            </p:nvGrpSpPr>
            <p:grpSpPr>
              <a:xfrm>
                <a:off x="1375664" y="219807"/>
                <a:ext cx="10136015" cy="6418386"/>
                <a:chOff x="1375664" y="219807"/>
                <a:chExt cx="10136015" cy="6418386"/>
              </a:xfrm>
            </p:grpSpPr>
            <p:grpSp>
              <p:nvGrpSpPr>
                <p:cNvPr id="6" name="Group 5">
                  <a:extLst>
                    <a:ext uri="{FF2B5EF4-FFF2-40B4-BE49-F238E27FC236}">
                      <a16:creationId xmlns:a16="http://schemas.microsoft.com/office/drawing/2014/main" id="{B2D74FF1-E508-4C90-9CCF-CF121B11763E}"/>
                    </a:ext>
                  </a:extLst>
                </p:cNvPr>
                <p:cNvGrpSpPr/>
                <p:nvPr/>
              </p:nvGrpSpPr>
              <p:grpSpPr>
                <a:xfrm>
                  <a:off x="1375664" y="219807"/>
                  <a:ext cx="10136015" cy="6418386"/>
                  <a:chOff x="1375664" y="219807"/>
                  <a:chExt cx="10136015" cy="6418386"/>
                </a:xfrm>
              </p:grpSpPr>
              <p:pic>
                <p:nvPicPr>
                  <p:cNvPr id="2" name="Picture 1">
                    <a:extLst>
                      <a:ext uri="{FF2B5EF4-FFF2-40B4-BE49-F238E27FC236}">
                        <a16:creationId xmlns:a16="http://schemas.microsoft.com/office/drawing/2014/main" id="{724A8DD0-A581-4601-8FA1-AD3A89A4AD39}"/>
                      </a:ext>
                    </a:extLst>
                  </p:cNvPr>
                  <p:cNvPicPr>
                    <a:picLocks noChangeAspect="1"/>
                  </p:cNvPicPr>
                  <p:nvPr/>
                </p:nvPicPr>
                <p:blipFill>
                  <a:blip r:embed="rId2"/>
                  <a:stretch>
                    <a:fillRect/>
                  </a:stretch>
                </p:blipFill>
                <p:spPr>
                  <a:xfrm>
                    <a:off x="1375664" y="219807"/>
                    <a:ext cx="10136015" cy="6418386"/>
                  </a:xfrm>
                  <a:prstGeom prst="rect">
                    <a:avLst/>
                  </a:prstGeom>
                </p:spPr>
              </p:pic>
              <p:sp>
                <p:nvSpPr>
                  <p:cNvPr id="5" name="TextBox 4">
                    <a:extLst>
                      <a:ext uri="{FF2B5EF4-FFF2-40B4-BE49-F238E27FC236}">
                        <a16:creationId xmlns:a16="http://schemas.microsoft.com/office/drawing/2014/main" id="{E8158168-F9DE-4C11-84C3-156999914878}"/>
                      </a:ext>
                    </a:extLst>
                  </p:cNvPr>
                  <p:cNvSpPr txBox="1"/>
                  <p:nvPr/>
                </p:nvSpPr>
                <p:spPr>
                  <a:xfrm>
                    <a:off x="4009292" y="5029200"/>
                    <a:ext cx="1257917" cy="369332"/>
                  </a:xfrm>
                  <a:prstGeom prst="rect">
                    <a:avLst/>
                  </a:prstGeom>
                  <a:solidFill>
                    <a:schemeClr val="tx1"/>
                  </a:solidFill>
                </p:spPr>
                <p:txBody>
                  <a:bodyPr wrap="square" rtlCol="0">
                    <a:spAutoFit/>
                  </a:bodyPr>
                  <a:lstStyle/>
                  <a:p>
                    <a:endParaRPr lang="en-US" dirty="0"/>
                  </a:p>
                </p:txBody>
              </p:sp>
            </p:grpSp>
            <p:pic>
              <p:nvPicPr>
                <p:cNvPr id="3" name="Picture 2">
                  <a:extLst>
                    <a:ext uri="{FF2B5EF4-FFF2-40B4-BE49-F238E27FC236}">
                      <a16:creationId xmlns:a16="http://schemas.microsoft.com/office/drawing/2014/main" id="{B197FB8C-6E44-4DAE-AA39-1EE4F0D631A2}"/>
                    </a:ext>
                  </a:extLst>
                </p:cNvPr>
                <p:cNvPicPr>
                  <a:picLocks noChangeAspect="1"/>
                </p:cNvPicPr>
                <p:nvPr/>
              </p:nvPicPr>
              <p:blipFill>
                <a:blip r:embed="rId3"/>
                <a:stretch>
                  <a:fillRect/>
                </a:stretch>
              </p:blipFill>
              <p:spPr>
                <a:xfrm>
                  <a:off x="4009292" y="5029200"/>
                  <a:ext cx="1657581" cy="133369"/>
                </a:xfrm>
                <a:prstGeom prst="rect">
                  <a:avLst/>
                </a:prstGeom>
              </p:spPr>
            </p:pic>
          </p:grpSp>
          <p:sp>
            <p:nvSpPr>
              <p:cNvPr id="8" name="TextBox 7">
                <a:extLst>
                  <a:ext uri="{FF2B5EF4-FFF2-40B4-BE49-F238E27FC236}">
                    <a16:creationId xmlns:a16="http://schemas.microsoft.com/office/drawing/2014/main" id="{F3E33BCC-90CE-49F2-AB64-298F209D1386}"/>
                  </a:ext>
                </a:extLst>
              </p:cNvPr>
              <p:cNvSpPr txBox="1"/>
              <p:nvPr/>
            </p:nvSpPr>
            <p:spPr>
              <a:xfrm>
                <a:off x="5878246" y="4735857"/>
                <a:ext cx="5679830" cy="923330"/>
              </a:xfrm>
              <a:prstGeom prst="rect">
                <a:avLst/>
              </a:prstGeom>
              <a:noFill/>
              <a:ln w="38100">
                <a:solidFill>
                  <a:srgbClr val="FF0000"/>
                </a:solidFill>
              </a:ln>
            </p:spPr>
            <p:txBody>
              <a:bodyPr wrap="square" rtlCol="0">
                <a:spAutoFit/>
              </a:bodyPr>
              <a:lstStyle/>
              <a:p>
                <a:r>
                  <a:rPr lang="en-US" dirty="0">
                    <a:solidFill>
                      <a:schemeClr val="bg1"/>
                    </a:solidFill>
                  </a:rPr>
                  <a:t>Requesting standby is not necessary while state employees are participating in the </a:t>
                </a:r>
                <a:r>
                  <a:rPr lang="en-US" dirty="0" err="1">
                    <a:solidFill>
                      <a:schemeClr val="bg1"/>
                    </a:solidFill>
                  </a:rPr>
                  <a:t>SharedWork</a:t>
                </a:r>
                <a:r>
                  <a:rPr lang="en-US" dirty="0">
                    <a:solidFill>
                      <a:schemeClr val="bg1"/>
                    </a:solidFill>
                  </a:rPr>
                  <a:t> unemployment program.</a:t>
                </a:r>
              </a:p>
            </p:txBody>
          </p:sp>
        </p:grpSp>
        <p:pic>
          <p:nvPicPr>
            <p:cNvPr id="10" name="Picture 9">
              <a:extLst>
                <a:ext uri="{FF2B5EF4-FFF2-40B4-BE49-F238E27FC236}">
                  <a16:creationId xmlns:a16="http://schemas.microsoft.com/office/drawing/2014/main" id="{008B1419-9DD2-4D01-BB28-BCA9EBDB9E25}"/>
                </a:ext>
              </a:extLst>
            </p:cNvPr>
            <p:cNvPicPr>
              <a:picLocks noChangeAspect="1"/>
            </p:cNvPicPr>
            <p:nvPr/>
          </p:nvPicPr>
          <p:blipFill>
            <a:blip r:embed="rId4"/>
            <a:stretch>
              <a:fillRect/>
            </a:stretch>
          </p:blipFill>
          <p:spPr>
            <a:xfrm>
              <a:off x="9039796" y="4278168"/>
              <a:ext cx="2324424" cy="323895"/>
            </a:xfrm>
            <a:prstGeom prst="rect">
              <a:avLst/>
            </a:prstGeom>
          </p:spPr>
        </p:pic>
      </p:grpSp>
    </p:spTree>
    <p:extLst>
      <p:ext uri="{BB962C8B-B14F-4D97-AF65-F5344CB8AC3E}">
        <p14:creationId xmlns:p14="http://schemas.microsoft.com/office/powerpoint/2010/main" val="323186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need</a:t>
            </a:r>
          </a:p>
        </p:txBody>
      </p:sp>
      <p:sp>
        <p:nvSpPr>
          <p:cNvPr id="3" name="Content Placeholder 2"/>
          <p:cNvSpPr>
            <a:spLocks noGrp="1"/>
          </p:cNvSpPr>
          <p:nvPr>
            <p:ph idx="1"/>
          </p:nvPr>
        </p:nvSpPr>
        <p:spPr>
          <a:xfrm>
            <a:off x="1471630" y="2256130"/>
            <a:ext cx="6423864" cy="3968823"/>
          </a:xfrm>
        </p:spPr>
        <p:txBody>
          <a:bodyPr>
            <a:normAutofit/>
          </a:bodyPr>
          <a:lstStyle/>
          <a:p>
            <a:r>
              <a:rPr lang="en-US" dirty="0">
                <a:solidFill>
                  <a:schemeClr val="accent1">
                    <a:lumMod val="50000"/>
                  </a:schemeClr>
                </a:solidFill>
              </a:rPr>
              <a:t>Logged in and on the Internet, </a:t>
            </a:r>
            <a:r>
              <a:rPr lang="en-US" dirty="0">
                <a:solidFill>
                  <a:schemeClr val="accent1">
                    <a:lumMod val="50000"/>
                  </a:schemeClr>
                </a:solidFill>
                <a:hlinkClick r:id="rId2"/>
              </a:rPr>
              <a:t>www.esd.wa.gov</a:t>
            </a:r>
            <a:endParaRPr lang="en-US" dirty="0">
              <a:solidFill>
                <a:schemeClr val="accent1">
                  <a:lumMod val="50000"/>
                </a:schemeClr>
              </a:solidFill>
            </a:endParaRPr>
          </a:p>
          <a:p>
            <a:r>
              <a:rPr lang="en-US" dirty="0">
                <a:solidFill>
                  <a:schemeClr val="accent1">
                    <a:lumMod val="50000"/>
                  </a:schemeClr>
                </a:solidFill>
              </a:rPr>
              <a:t>Pen and paper</a:t>
            </a:r>
          </a:p>
          <a:p>
            <a:r>
              <a:rPr lang="en-US" dirty="0">
                <a:solidFill>
                  <a:schemeClr val="accent1">
                    <a:lumMod val="50000"/>
                  </a:schemeClr>
                </a:solidFill>
              </a:rPr>
              <a:t>SSN, address, Date of birth </a:t>
            </a:r>
          </a:p>
          <a:p>
            <a:r>
              <a:rPr lang="en-US" dirty="0">
                <a:solidFill>
                  <a:schemeClr val="accent1">
                    <a:lumMod val="50000"/>
                  </a:schemeClr>
                </a:solidFill>
              </a:rPr>
              <a:t>WA Drivers License or WA ID if you have one</a:t>
            </a:r>
          </a:p>
          <a:p>
            <a:r>
              <a:rPr lang="en-US" dirty="0">
                <a:solidFill>
                  <a:schemeClr val="accent1">
                    <a:lumMod val="50000"/>
                  </a:schemeClr>
                </a:solidFill>
              </a:rPr>
              <a:t>Employer names, addresses, and dates of employment for past 18 months</a:t>
            </a:r>
          </a:p>
          <a:p>
            <a:r>
              <a:rPr lang="en-US" dirty="0">
                <a:solidFill>
                  <a:schemeClr val="accent1">
                    <a:lumMod val="50000"/>
                  </a:schemeClr>
                </a:solidFill>
              </a:rPr>
              <a:t>Bank routing and account numbers – if you want to sign up for direct deposit today</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7" name="Picture 6">
            <a:extLst>
              <a:ext uri="{FF2B5EF4-FFF2-40B4-BE49-F238E27FC236}">
                <a16:creationId xmlns:a16="http://schemas.microsoft.com/office/drawing/2014/main" id="{52311A45-F181-4518-AB52-F8B0D73A4C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70276" y="2782148"/>
            <a:ext cx="3581017" cy="2860403"/>
          </a:xfrm>
          <a:prstGeom prst="rect">
            <a:avLst/>
          </a:prstGeom>
        </p:spPr>
      </p:pic>
    </p:spTree>
    <p:extLst>
      <p:ext uri="{BB962C8B-B14F-4D97-AF65-F5344CB8AC3E}">
        <p14:creationId xmlns:p14="http://schemas.microsoft.com/office/powerpoint/2010/main" val="100319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3" name="Picture 2">
            <a:extLst>
              <a:ext uri="{FF2B5EF4-FFF2-40B4-BE49-F238E27FC236}">
                <a16:creationId xmlns:a16="http://schemas.microsoft.com/office/drawing/2014/main" id="{8896369F-4E4A-4429-BAD5-A9E274A471DC}"/>
              </a:ext>
            </a:extLst>
          </p:cNvPr>
          <p:cNvPicPr>
            <a:picLocks noChangeAspect="1"/>
          </p:cNvPicPr>
          <p:nvPr/>
        </p:nvPicPr>
        <p:blipFill>
          <a:blip r:embed="rId2"/>
          <a:stretch>
            <a:fillRect/>
          </a:stretch>
        </p:blipFill>
        <p:spPr>
          <a:xfrm>
            <a:off x="1773010" y="272562"/>
            <a:ext cx="9234959" cy="6242538"/>
          </a:xfrm>
          <a:prstGeom prst="rect">
            <a:avLst/>
          </a:prstGeom>
        </p:spPr>
      </p:pic>
    </p:spTree>
    <p:extLst>
      <p:ext uri="{BB962C8B-B14F-4D97-AF65-F5344CB8AC3E}">
        <p14:creationId xmlns:p14="http://schemas.microsoft.com/office/powerpoint/2010/main" val="2813892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grpSp>
        <p:nvGrpSpPr>
          <p:cNvPr id="2" name="Group 1">
            <a:extLst>
              <a:ext uri="{FF2B5EF4-FFF2-40B4-BE49-F238E27FC236}">
                <a16:creationId xmlns:a16="http://schemas.microsoft.com/office/drawing/2014/main" id="{84616791-B97D-4D4E-8F04-6D303AAAB329}"/>
              </a:ext>
            </a:extLst>
          </p:cNvPr>
          <p:cNvGrpSpPr/>
          <p:nvPr/>
        </p:nvGrpSpPr>
        <p:grpSpPr>
          <a:xfrm>
            <a:off x="1794532" y="237392"/>
            <a:ext cx="9257399" cy="6374423"/>
            <a:chOff x="1794532" y="237392"/>
            <a:chExt cx="9257399" cy="6374423"/>
          </a:xfrm>
        </p:grpSpPr>
        <p:pic>
          <p:nvPicPr>
            <p:cNvPr id="3" name="Picture 2">
              <a:extLst>
                <a:ext uri="{FF2B5EF4-FFF2-40B4-BE49-F238E27FC236}">
                  <a16:creationId xmlns:a16="http://schemas.microsoft.com/office/drawing/2014/main" id="{E5802839-C656-4BF1-98EF-457139EACF0D}"/>
                </a:ext>
              </a:extLst>
            </p:cNvPr>
            <p:cNvPicPr>
              <a:picLocks noChangeAspect="1"/>
            </p:cNvPicPr>
            <p:nvPr/>
          </p:nvPicPr>
          <p:blipFill>
            <a:blip r:embed="rId2"/>
            <a:stretch>
              <a:fillRect/>
            </a:stretch>
          </p:blipFill>
          <p:spPr>
            <a:xfrm>
              <a:off x="1794532" y="237392"/>
              <a:ext cx="9257399" cy="6374423"/>
            </a:xfrm>
            <a:prstGeom prst="rect">
              <a:avLst/>
            </a:prstGeom>
          </p:spPr>
        </p:pic>
        <p:sp>
          <p:nvSpPr>
            <p:cNvPr id="5" name="TextBox 4">
              <a:extLst>
                <a:ext uri="{FF2B5EF4-FFF2-40B4-BE49-F238E27FC236}">
                  <a16:creationId xmlns:a16="http://schemas.microsoft.com/office/drawing/2014/main" id="{DC1CE36C-180F-437C-8724-E040FF0E569B}"/>
                </a:ext>
              </a:extLst>
            </p:cNvPr>
            <p:cNvSpPr txBox="1"/>
            <p:nvPr/>
          </p:nvSpPr>
          <p:spPr>
            <a:xfrm>
              <a:off x="3807069" y="4281855"/>
              <a:ext cx="6866793" cy="646331"/>
            </a:xfrm>
            <a:prstGeom prst="rect">
              <a:avLst/>
            </a:prstGeom>
            <a:noFill/>
            <a:ln w="38100">
              <a:solidFill>
                <a:srgbClr val="FF0000"/>
              </a:solidFill>
            </a:ln>
          </p:spPr>
          <p:txBody>
            <a:bodyPr wrap="square" rtlCol="0">
              <a:spAutoFit/>
            </a:bodyPr>
            <a:lstStyle/>
            <a:p>
              <a:r>
                <a:rPr lang="en-US" dirty="0">
                  <a:solidFill>
                    <a:schemeClr val="bg1"/>
                  </a:solidFill>
                </a:rPr>
                <a:t>Be able to work all hours and be available for all work hours offered by the </a:t>
              </a:r>
              <a:r>
                <a:rPr lang="en-US" dirty="0" err="1">
                  <a:solidFill>
                    <a:schemeClr val="bg1"/>
                  </a:solidFill>
                </a:rPr>
                <a:t>SharedWork</a:t>
              </a:r>
              <a:r>
                <a:rPr lang="en-US" dirty="0">
                  <a:solidFill>
                    <a:schemeClr val="bg1"/>
                  </a:solidFill>
                </a:rPr>
                <a:t> employer.</a:t>
              </a:r>
            </a:p>
          </p:txBody>
        </p:sp>
      </p:grpSp>
    </p:spTree>
    <p:extLst>
      <p:ext uri="{BB962C8B-B14F-4D97-AF65-F5344CB8AC3E}">
        <p14:creationId xmlns:p14="http://schemas.microsoft.com/office/powerpoint/2010/main" val="3300959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3" name="Picture 2">
            <a:extLst>
              <a:ext uri="{FF2B5EF4-FFF2-40B4-BE49-F238E27FC236}">
                <a16:creationId xmlns:a16="http://schemas.microsoft.com/office/drawing/2014/main" id="{02B58321-392E-4DDC-9813-68E63341910E}"/>
              </a:ext>
            </a:extLst>
          </p:cNvPr>
          <p:cNvPicPr>
            <a:picLocks noChangeAspect="1"/>
          </p:cNvPicPr>
          <p:nvPr/>
        </p:nvPicPr>
        <p:blipFill>
          <a:blip r:embed="rId2"/>
          <a:stretch>
            <a:fillRect/>
          </a:stretch>
        </p:blipFill>
        <p:spPr>
          <a:xfrm>
            <a:off x="1742233" y="246184"/>
            <a:ext cx="9485543" cy="6383215"/>
          </a:xfrm>
          <a:prstGeom prst="rect">
            <a:avLst/>
          </a:prstGeom>
        </p:spPr>
      </p:pic>
    </p:spTree>
    <p:extLst>
      <p:ext uri="{BB962C8B-B14F-4D97-AF65-F5344CB8AC3E}">
        <p14:creationId xmlns:p14="http://schemas.microsoft.com/office/powerpoint/2010/main" val="1384409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grpSp>
        <p:nvGrpSpPr>
          <p:cNvPr id="3" name="Group 2">
            <a:extLst>
              <a:ext uri="{FF2B5EF4-FFF2-40B4-BE49-F238E27FC236}">
                <a16:creationId xmlns:a16="http://schemas.microsoft.com/office/drawing/2014/main" id="{62593E1F-76B0-485D-9F63-6C565636DD33}"/>
              </a:ext>
            </a:extLst>
          </p:cNvPr>
          <p:cNvGrpSpPr/>
          <p:nvPr/>
        </p:nvGrpSpPr>
        <p:grpSpPr>
          <a:xfrm>
            <a:off x="1749322" y="272562"/>
            <a:ext cx="9302609" cy="6277707"/>
            <a:chOff x="1749322" y="0"/>
            <a:chExt cx="8693355" cy="6858000"/>
          </a:xfrm>
        </p:grpSpPr>
        <p:pic>
          <p:nvPicPr>
            <p:cNvPr id="5" name="Picture 4">
              <a:extLst>
                <a:ext uri="{FF2B5EF4-FFF2-40B4-BE49-F238E27FC236}">
                  <a16:creationId xmlns:a16="http://schemas.microsoft.com/office/drawing/2014/main" id="{C4EE5A84-D8BD-4CB5-8CF7-038E9BBE5F75}"/>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EB477299-9BE8-4136-8A7A-2B118CE1527A}"/>
                </a:ext>
              </a:extLst>
            </p:cNvPr>
            <p:cNvSpPr/>
            <p:nvPr/>
          </p:nvSpPr>
          <p:spPr>
            <a:xfrm>
              <a:off x="4722920"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4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3" name="Picture 2">
            <a:extLst>
              <a:ext uri="{FF2B5EF4-FFF2-40B4-BE49-F238E27FC236}">
                <a16:creationId xmlns:a16="http://schemas.microsoft.com/office/drawing/2014/main" id="{CC1EE37E-BA08-4B9F-B694-3549CB6C6086}"/>
              </a:ext>
            </a:extLst>
          </p:cNvPr>
          <p:cNvPicPr>
            <a:picLocks noChangeAspect="1"/>
          </p:cNvPicPr>
          <p:nvPr/>
        </p:nvPicPr>
        <p:blipFill>
          <a:blip r:embed="rId2"/>
          <a:stretch>
            <a:fillRect/>
          </a:stretch>
        </p:blipFill>
        <p:spPr>
          <a:xfrm>
            <a:off x="2961237" y="175846"/>
            <a:ext cx="7492817" cy="6427177"/>
          </a:xfrm>
          <a:prstGeom prst="rect">
            <a:avLst/>
          </a:prstGeom>
        </p:spPr>
      </p:pic>
    </p:spTree>
    <p:extLst>
      <p:ext uri="{BB962C8B-B14F-4D97-AF65-F5344CB8AC3E}">
        <p14:creationId xmlns:p14="http://schemas.microsoft.com/office/powerpoint/2010/main" val="1523146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grpSp>
        <p:nvGrpSpPr>
          <p:cNvPr id="3" name="Group 2">
            <a:extLst>
              <a:ext uri="{FF2B5EF4-FFF2-40B4-BE49-F238E27FC236}">
                <a16:creationId xmlns:a16="http://schemas.microsoft.com/office/drawing/2014/main" id="{3D364B26-3E1B-46F1-9B7E-1D2090A1640A}"/>
              </a:ext>
            </a:extLst>
          </p:cNvPr>
          <p:cNvGrpSpPr/>
          <p:nvPr/>
        </p:nvGrpSpPr>
        <p:grpSpPr>
          <a:xfrm>
            <a:off x="1749322" y="281354"/>
            <a:ext cx="9364155" cy="6321669"/>
            <a:chOff x="1749322" y="0"/>
            <a:chExt cx="8693355" cy="6858000"/>
          </a:xfrm>
        </p:grpSpPr>
        <p:pic>
          <p:nvPicPr>
            <p:cNvPr id="5" name="Picture 4">
              <a:extLst>
                <a:ext uri="{FF2B5EF4-FFF2-40B4-BE49-F238E27FC236}">
                  <a16:creationId xmlns:a16="http://schemas.microsoft.com/office/drawing/2014/main" id="{34943190-BBD3-42A2-A41F-6F64C6D8E3AA}"/>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4BE16EE3-065B-4514-8F00-DECA7407478E}"/>
                </a:ext>
              </a:extLst>
            </p:cNvPr>
            <p:cNvSpPr/>
            <p:nvPr/>
          </p:nvSpPr>
          <p:spPr>
            <a:xfrm>
              <a:off x="6897949"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3128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pic>
        <p:nvPicPr>
          <p:cNvPr id="3" name="Picture 2">
            <a:extLst>
              <a:ext uri="{FF2B5EF4-FFF2-40B4-BE49-F238E27FC236}">
                <a16:creationId xmlns:a16="http://schemas.microsoft.com/office/drawing/2014/main" id="{39EEBB4E-52F8-4F8A-8CC6-9C7325324420}"/>
              </a:ext>
            </a:extLst>
          </p:cNvPr>
          <p:cNvPicPr>
            <a:picLocks noChangeAspect="1"/>
          </p:cNvPicPr>
          <p:nvPr/>
        </p:nvPicPr>
        <p:blipFill>
          <a:blip r:embed="rId2"/>
          <a:stretch>
            <a:fillRect/>
          </a:stretch>
        </p:blipFill>
        <p:spPr>
          <a:xfrm>
            <a:off x="2057400" y="237392"/>
            <a:ext cx="8845062" cy="6348045"/>
          </a:xfrm>
          <a:prstGeom prst="rect">
            <a:avLst/>
          </a:prstGeom>
        </p:spPr>
      </p:pic>
    </p:spTree>
    <p:extLst>
      <p:ext uri="{BB962C8B-B14F-4D97-AF65-F5344CB8AC3E}">
        <p14:creationId xmlns:p14="http://schemas.microsoft.com/office/powerpoint/2010/main" val="1182340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3" name="Picture 2">
            <a:extLst>
              <a:ext uri="{FF2B5EF4-FFF2-40B4-BE49-F238E27FC236}">
                <a16:creationId xmlns:a16="http://schemas.microsoft.com/office/drawing/2014/main" id="{3C8DD9BF-F5E9-419D-9BE2-B259F96E60D0}"/>
              </a:ext>
            </a:extLst>
          </p:cNvPr>
          <p:cNvPicPr>
            <a:picLocks noChangeAspect="1"/>
          </p:cNvPicPr>
          <p:nvPr/>
        </p:nvPicPr>
        <p:blipFill>
          <a:blip r:embed="rId2"/>
          <a:stretch>
            <a:fillRect/>
          </a:stretch>
        </p:blipFill>
        <p:spPr>
          <a:xfrm>
            <a:off x="3209192" y="219808"/>
            <a:ext cx="6005146" cy="6427177"/>
          </a:xfrm>
          <a:prstGeom prst="rect">
            <a:avLst/>
          </a:prstGeom>
        </p:spPr>
      </p:pic>
      <p:sp>
        <p:nvSpPr>
          <p:cNvPr id="5" name="TextBox 4">
            <a:extLst>
              <a:ext uri="{FF2B5EF4-FFF2-40B4-BE49-F238E27FC236}">
                <a16:creationId xmlns:a16="http://schemas.microsoft.com/office/drawing/2014/main" id="{C15CDB3E-EF38-454F-85E8-A37A7977B329}"/>
              </a:ext>
            </a:extLst>
          </p:cNvPr>
          <p:cNvSpPr txBox="1"/>
          <p:nvPr/>
        </p:nvSpPr>
        <p:spPr>
          <a:xfrm>
            <a:off x="9304068" y="1097281"/>
            <a:ext cx="2627142" cy="923330"/>
          </a:xfrm>
          <a:prstGeom prst="rect">
            <a:avLst/>
          </a:prstGeom>
          <a:noFill/>
          <a:ln w="38100">
            <a:solidFill>
              <a:srgbClr val="FF0000"/>
            </a:solidFill>
          </a:ln>
        </p:spPr>
        <p:txBody>
          <a:bodyPr wrap="square" rtlCol="0">
            <a:spAutoFit/>
          </a:bodyPr>
          <a:lstStyle/>
          <a:p>
            <a:r>
              <a:rPr lang="en-US" dirty="0">
                <a:solidFill>
                  <a:schemeClr val="bg1"/>
                </a:solidFill>
              </a:rPr>
              <a:t>Each section has an “edit” button if you need to correct anything.</a:t>
            </a:r>
          </a:p>
        </p:txBody>
      </p:sp>
      <p:sp>
        <p:nvSpPr>
          <p:cNvPr id="7" name="Arrow: Left 6">
            <a:extLst>
              <a:ext uri="{FF2B5EF4-FFF2-40B4-BE49-F238E27FC236}">
                <a16:creationId xmlns:a16="http://schemas.microsoft.com/office/drawing/2014/main" id="{44CD4A23-2B08-40C7-93E8-A0F2130544D6}"/>
              </a:ext>
            </a:extLst>
          </p:cNvPr>
          <p:cNvSpPr/>
          <p:nvPr/>
        </p:nvSpPr>
        <p:spPr>
          <a:xfrm>
            <a:off x="9444745" y="470805"/>
            <a:ext cx="900376" cy="3537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194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grpSp>
        <p:nvGrpSpPr>
          <p:cNvPr id="3" name="Group 2">
            <a:extLst>
              <a:ext uri="{FF2B5EF4-FFF2-40B4-BE49-F238E27FC236}">
                <a16:creationId xmlns:a16="http://schemas.microsoft.com/office/drawing/2014/main" id="{19219B12-80D9-4996-9ED2-D482B7FAAB1D}"/>
              </a:ext>
            </a:extLst>
          </p:cNvPr>
          <p:cNvGrpSpPr/>
          <p:nvPr/>
        </p:nvGrpSpPr>
        <p:grpSpPr>
          <a:xfrm>
            <a:off x="1789436" y="167054"/>
            <a:ext cx="10080179" cy="6515100"/>
            <a:chOff x="1789436" y="0"/>
            <a:chExt cx="9640845" cy="6858000"/>
          </a:xfrm>
        </p:grpSpPr>
        <p:pic>
          <p:nvPicPr>
            <p:cNvPr id="5" name="Picture 4">
              <a:extLst>
                <a:ext uri="{FF2B5EF4-FFF2-40B4-BE49-F238E27FC236}">
                  <a16:creationId xmlns:a16="http://schemas.microsoft.com/office/drawing/2014/main" id="{331E083E-7039-48FF-ABC4-CD158D7B65B3}"/>
                </a:ext>
              </a:extLst>
            </p:cNvPr>
            <p:cNvPicPr>
              <a:picLocks noChangeAspect="1"/>
            </p:cNvPicPr>
            <p:nvPr/>
          </p:nvPicPr>
          <p:blipFill>
            <a:blip r:embed="rId2"/>
            <a:stretch>
              <a:fillRect/>
            </a:stretch>
          </p:blipFill>
          <p:spPr>
            <a:xfrm>
              <a:off x="1789436" y="0"/>
              <a:ext cx="8613128" cy="6858000"/>
            </a:xfrm>
            <a:prstGeom prst="rect">
              <a:avLst/>
            </a:prstGeom>
          </p:spPr>
        </p:pic>
        <p:sp>
          <p:nvSpPr>
            <p:cNvPr id="6" name="Rectangle: Rounded Corners 5">
              <a:extLst>
                <a:ext uri="{FF2B5EF4-FFF2-40B4-BE49-F238E27FC236}">
                  <a16:creationId xmlns:a16="http://schemas.microsoft.com/office/drawing/2014/main" id="{94BFD16B-F8D5-473C-86A6-8AE1B49929AA}"/>
                </a:ext>
              </a:extLst>
            </p:cNvPr>
            <p:cNvSpPr/>
            <p:nvPr/>
          </p:nvSpPr>
          <p:spPr>
            <a:xfrm>
              <a:off x="9667783" y="6090082"/>
              <a:ext cx="734781"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EA59151-2E1F-4CB8-84BB-075EFAFA397A}"/>
                </a:ext>
              </a:extLst>
            </p:cNvPr>
            <p:cNvSpPr/>
            <p:nvPr/>
          </p:nvSpPr>
          <p:spPr>
            <a:xfrm>
              <a:off x="10569147" y="6090082"/>
              <a:ext cx="861134" cy="4793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007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5C3BF-369F-4024-9DED-6653CD9593E9}"/>
              </a:ext>
            </a:extLst>
          </p:cNvPr>
          <p:cNvPicPr>
            <a:picLocks noChangeAspect="1"/>
          </p:cNvPicPr>
          <p:nvPr/>
        </p:nvPicPr>
        <p:blipFill>
          <a:blip r:embed="rId2"/>
          <a:stretch>
            <a:fillRect/>
          </a:stretch>
        </p:blipFill>
        <p:spPr>
          <a:xfrm>
            <a:off x="1450731" y="281353"/>
            <a:ext cx="9679231" cy="637442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grpSp>
        <p:nvGrpSpPr>
          <p:cNvPr id="2" name="Group 1">
            <a:extLst>
              <a:ext uri="{FF2B5EF4-FFF2-40B4-BE49-F238E27FC236}">
                <a16:creationId xmlns:a16="http://schemas.microsoft.com/office/drawing/2014/main" id="{A595B974-5563-4056-A268-0503B3899476}"/>
              </a:ext>
            </a:extLst>
          </p:cNvPr>
          <p:cNvGrpSpPr/>
          <p:nvPr/>
        </p:nvGrpSpPr>
        <p:grpSpPr>
          <a:xfrm>
            <a:off x="509135" y="865199"/>
            <a:ext cx="1868445" cy="452488"/>
            <a:chOff x="509135" y="865199"/>
            <a:chExt cx="1868445" cy="452488"/>
          </a:xfrm>
        </p:grpSpPr>
        <p:sp>
          <p:nvSpPr>
            <p:cNvPr id="5" name="Rectangle: Rounded Corners 4">
              <a:extLst>
                <a:ext uri="{FF2B5EF4-FFF2-40B4-BE49-F238E27FC236}">
                  <a16:creationId xmlns:a16="http://schemas.microsoft.com/office/drawing/2014/main" id="{E18FC5ED-EE51-42DA-ABDC-720FA1804E29}"/>
                </a:ext>
              </a:extLst>
            </p:cNvPr>
            <p:cNvSpPr/>
            <p:nvPr/>
          </p:nvSpPr>
          <p:spPr>
            <a:xfrm>
              <a:off x="1557448" y="865199"/>
              <a:ext cx="820132" cy="4524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4A93EBC-C865-401A-B55F-2A12134131A5}"/>
                </a:ext>
              </a:extLst>
            </p:cNvPr>
            <p:cNvSpPr/>
            <p:nvPr/>
          </p:nvSpPr>
          <p:spPr>
            <a:xfrm>
              <a:off x="509135" y="865200"/>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125D21B6-89E6-4059-8D5B-E7E169FC11BA}"/>
              </a:ext>
            </a:extLst>
          </p:cNvPr>
          <p:cNvSpPr/>
          <p:nvPr/>
        </p:nvSpPr>
        <p:spPr>
          <a:xfrm>
            <a:off x="1450731" y="1514311"/>
            <a:ext cx="5739979" cy="774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sz="4800" dirty="0"/>
              <a:t>Filing a New Unemployment Insurance Claim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28456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A3DC63-6398-4B11-A453-0091ED3C4019}"/>
              </a:ext>
            </a:extLst>
          </p:cNvPr>
          <p:cNvGrpSpPr/>
          <p:nvPr/>
        </p:nvGrpSpPr>
        <p:grpSpPr>
          <a:xfrm>
            <a:off x="1266092" y="211015"/>
            <a:ext cx="10474831" cy="6435969"/>
            <a:chOff x="0" y="0"/>
            <a:chExt cx="10474831" cy="6858000"/>
          </a:xfrm>
        </p:grpSpPr>
        <p:pic>
          <p:nvPicPr>
            <p:cNvPr id="8" name="Picture 7">
              <a:extLst>
                <a:ext uri="{FF2B5EF4-FFF2-40B4-BE49-F238E27FC236}">
                  <a16:creationId xmlns:a16="http://schemas.microsoft.com/office/drawing/2014/main" id="{E75902FC-75A0-414C-902C-D34CE2ACBFA4}"/>
                </a:ext>
              </a:extLst>
            </p:cNvPr>
            <p:cNvPicPr>
              <a:picLocks noChangeAspect="1"/>
            </p:cNvPicPr>
            <p:nvPr/>
          </p:nvPicPr>
          <p:blipFill>
            <a:blip r:embed="rId2"/>
            <a:stretch>
              <a:fillRect/>
            </a:stretch>
          </p:blipFill>
          <p:spPr>
            <a:xfrm>
              <a:off x="0" y="0"/>
              <a:ext cx="10474831" cy="6858000"/>
            </a:xfrm>
            <a:prstGeom prst="rect">
              <a:avLst/>
            </a:prstGeom>
          </p:spPr>
        </p:pic>
        <p:sp>
          <p:nvSpPr>
            <p:cNvPr id="10" name="Arrow: Down 9">
              <a:extLst>
                <a:ext uri="{FF2B5EF4-FFF2-40B4-BE49-F238E27FC236}">
                  <a16:creationId xmlns:a16="http://schemas.microsoft.com/office/drawing/2014/main" id="{30C81000-C4F7-443A-8778-63479C1EADB0}"/>
                </a:ext>
              </a:extLst>
            </p:cNvPr>
            <p:cNvSpPr/>
            <p:nvPr/>
          </p:nvSpPr>
          <p:spPr>
            <a:xfrm>
              <a:off x="2570085" y="2727665"/>
              <a:ext cx="435005" cy="5592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0CDDD14-FC02-433A-A5B3-615371D78328}"/>
                </a:ext>
              </a:extLst>
            </p:cNvPr>
            <p:cNvSpPr/>
            <p:nvPr/>
          </p:nvSpPr>
          <p:spPr>
            <a:xfrm>
              <a:off x="301840" y="4376691"/>
              <a:ext cx="2414726" cy="319596"/>
            </a:xfrm>
            <a:prstGeom prst="round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F00AADB-7495-4DBD-9896-11D011201866}"/>
                </a:ext>
              </a:extLst>
            </p:cNvPr>
            <p:cNvSpPr/>
            <p:nvPr/>
          </p:nvSpPr>
          <p:spPr>
            <a:xfrm>
              <a:off x="5137212" y="4070411"/>
              <a:ext cx="2115845" cy="278758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spTree>
    <p:extLst>
      <p:ext uri="{BB962C8B-B14F-4D97-AF65-F5344CB8AC3E}">
        <p14:creationId xmlns:p14="http://schemas.microsoft.com/office/powerpoint/2010/main" val="4018664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9" name="Picture 8">
            <a:extLst>
              <a:ext uri="{FF2B5EF4-FFF2-40B4-BE49-F238E27FC236}">
                <a16:creationId xmlns:a16="http://schemas.microsoft.com/office/drawing/2014/main" id="{0A042260-82A9-4943-A2B3-121789921936}"/>
              </a:ext>
            </a:extLst>
          </p:cNvPr>
          <p:cNvPicPr>
            <a:picLocks noChangeAspect="1"/>
          </p:cNvPicPr>
          <p:nvPr/>
        </p:nvPicPr>
        <p:blipFill>
          <a:blip r:embed="rId2"/>
          <a:stretch>
            <a:fillRect/>
          </a:stretch>
        </p:blipFill>
        <p:spPr>
          <a:xfrm>
            <a:off x="2137741" y="254976"/>
            <a:ext cx="8949359" cy="6330461"/>
          </a:xfrm>
          <a:prstGeom prst="rect">
            <a:avLst/>
          </a:prstGeom>
        </p:spPr>
      </p:pic>
      <p:sp>
        <p:nvSpPr>
          <p:cNvPr id="13" name="Rectangle: Rounded Corners 12">
            <a:extLst>
              <a:ext uri="{FF2B5EF4-FFF2-40B4-BE49-F238E27FC236}">
                <a16:creationId xmlns:a16="http://schemas.microsoft.com/office/drawing/2014/main" id="{B0DAB674-8E9D-4CFE-B5DA-14AB299F3CE4}"/>
              </a:ext>
            </a:extLst>
          </p:cNvPr>
          <p:cNvSpPr/>
          <p:nvPr/>
        </p:nvSpPr>
        <p:spPr>
          <a:xfrm>
            <a:off x="2137741" y="522734"/>
            <a:ext cx="820132" cy="4524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25E74EA-965D-4F46-82DE-FE3D51E82312}"/>
              </a:ext>
            </a:extLst>
          </p:cNvPr>
          <p:cNvSpPr/>
          <p:nvPr/>
        </p:nvSpPr>
        <p:spPr>
          <a:xfrm>
            <a:off x="1104900" y="548677"/>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74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grpSp>
        <p:nvGrpSpPr>
          <p:cNvPr id="7" name="Group 6">
            <a:extLst>
              <a:ext uri="{FF2B5EF4-FFF2-40B4-BE49-F238E27FC236}">
                <a16:creationId xmlns:a16="http://schemas.microsoft.com/office/drawing/2014/main" id="{0A70FACC-85C9-46E4-8CF4-9B37DF874B3D}"/>
              </a:ext>
            </a:extLst>
          </p:cNvPr>
          <p:cNvGrpSpPr/>
          <p:nvPr/>
        </p:nvGrpSpPr>
        <p:grpSpPr>
          <a:xfrm>
            <a:off x="1790267" y="232996"/>
            <a:ext cx="9297266" cy="6392008"/>
            <a:chOff x="1790267" y="232996"/>
            <a:chExt cx="9297266" cy="6392008"/>
          </a:xfrm>
        </p:grpSpPr>
        <p:pic>
          <p:nvPicPr>
            <p:cNvPr id="9" name="Picture 8">
              <a:extLst>
                <a:ext uri="{FF2B5EF4-FFF2-40B4-BE49-F238E27FC236}">
                  <a16:creationId xmlns:a16="http://schemas.microsoft.com/office/drawing/2014/main" id="{7E9E1193-A03B-4550-93D8-B0EFAA144A4A}"/>
                </a:ext>
              </a:extLst>
            </p:cNvPr>
            <p:cNvPicPr>
              <a:picLocks noChangeAspect="1"/>
            </p:cNvPicPr>
            <p:nvPr/>
          </p:nvPicPr>
          <p:blipFill>
            <a:blip r:embed="rId2"/>
            <a:stretch>
              <a:fillRect/>
            </a:stretch>
          </p:blipFill>
          <p:spPr>
            <a:xfrm>
              <a:off x="1790267" y="232996"/>
              <a:ext cx="9297266" cy="6392008"/>
            </a:xfrm>
            <a:prstGeom prst="rect">
              <a:avLst/>
            </a:prstGeom>
          </p:spPr>
        </p:pic>
        <p:grpSp>
          <p:nvGrpSpPr>
            <p:cNvPr id="3" name="Group 2">
              <a:extLst>
                <a:ext uri="{FF2B5EF4-FFF2-40B4-BE49-F238E27FC236}">
                  <a16:creationId xmlns:a16="http://schemas.microsoft.com/office/drawing/2014/main" id="{5172A0D4-4B13-4453-8CCA-39C305795DBE}"/>
                </a:ext>
              </a:extLst>
            </p:cNvPr>
            <p:cNvGrpSpPr/>
            <p:nvPr/>
          </p:nvGrpSpPr>
          <p:grpSpPr>
            <a:xfrm>
              <a:off x="4251630" y="4985336"/>
              <a:ext cx="5762807" cy="874043"/>
              <a:chOff x="4251630" y="4985336"/>
              <a:chExt cx="5762807" cy="874043"/>
            </a:xfrm>
          </p:grpSpPr>
          <p:sp>
            <p:nvSpPr>
              <p:cNvPr id="5" name="TextBox 4">
                <a:extLst>
                  <a:ext uri="{FF2B5EF4-FFF2-40B4-BE49-F238E27FC236}">
                    <a16:creationId xmlns:a16="http://schemas.microsoft.com/office/drawing/2014/main" id="{0D98F58E-CB5F-4EFA-A063-45E60316F585}"/>
                  </a:ext>
                </a:extLst>
              </p:cNvPr>
              <p:cNvSpPr txBox="1"/>
              <p:nvPr/>
            </p:nvSpPr>
            <p:spPr>
              <a:xfrm>
                <a:off x="6814037" y="5213048"/>
                <a:ext cx="3200400" cy="646331"/>
              </a:xfrm>
              <a:prstGeom prst="rect">
                <a:avLst/>
              </a:prstGeom>
              <a:noFill/>
              <a:ln w="38100">
                <a:solidFill>
                  <a:srgbClr val="FF0000"/>
                </a:solidFill>
              </a:ln>
            </p:spPr>
            <p:txBody>
              <a:bodyPr wrap="square" rtlCol="0">
                <a:spAutoFit/>
              </a:bodyPr>
              <a:lstStyle/>
              <a:p>
                <a:r>
                  <a:rPr lang="en-US" dirty="0">
                    <a:solidFill>
                      <a:schemeClr val="bg1"/>
                    </a:solidFill>
                  </a:rPr>
                  <a:t>This will be how you access your current account</a:t>
                </a:r>
              </a:p>
            </p:txBody>
          </p:sp>
          <p:sp>
            <p:nvSpPr>
              <p:cNvPr id="6" name="Arrow: Left 5">
                <a:extLst>
                  <a:ext uri="{FF2B5EF4-FFF2-40B4-BE49-F238E27FC236}">
                    <a16:creationId xmlns:a16="http://schemas.microsoft.com/office/drawing/2014/main" id="{56657AA2-0F8E-46ED-A239-65792E5673A1}"/>
                  </a:ext>
                </a:extLst>
              </p:cNvPr>
              <p:cNvSpPr/>
              <p:nvPr/>
            </p:nvSpPr>
            <p:spPr>
              <a:xfrm rot="464559">
                <a:off x="4251630" y="4985336"/>
                <a:ext cx="2166468"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1057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pic>
        <p:nvPicPr>
          <p:cNvPr id="10" name="Picture 9">
            <a:extLst>
              <a:ext uri="{FF2B5EF4-FFF2-40B4-BE49-F238E27FC236}">
                <a16:creationId xmlns:a16="http://schemas.microsoft.com/office/drawing/2014/main" id="{15F690DE-EE55-4CC7-BC05-ED02604C2B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14921" y="2989384"/>
            <a:ext cx="8431147" cy="3176954"/>
          </a:xfrm>
          <a:prstGeom prst="rect">
            <a:avLst/>
          </a:prstGeom>
        </p:spPr>
      </p:pic>
      <p:sp>
        <p:nvSpPr>
          <p:cNvPr id="12" name="TextBox 11">
            <a:extLst>
              <a:ext uri="{FF2B5EF4-FFF2-40B4-BE49-F238E27FC236}">
                <a16:creationId xmlns:a16="http://schemas.microsoft.com/office/drawing/2014/main" id="{CFABBF23-8A1E-4A3E-BC4C-2842B28B5A5B}"/>
              </a:ext>
            </a:extLst>
          </p:cNvPr>
          <p:cNvSpPr txBox="1"/>
          <p:nvPr/>
        </p:nvSpPr>
        <p:spPr>
          <a:xfrm>
            <a:off x="2614921" y="691662"/>
            <a:ext cx="6523892" cy="1384995"/>
          </a:xfrm>
          <a:prstGeom prst="rect">
            <a:avLst/>
          </a:prstGeom>
          <a:noFill/>
          <a:ln w="38100">
            <a:solidFill>
              <a:srgbClr val="FF0000"/>
            </a:solidFill>
          </a:ln>
        </p:spPr>
        <p:txBody>
          <a:bodyPr wrap="square" rtlCol="0">
            <a:spAutoFit/>
          </a:bodyPr>
          <a:lstStyle/>
          <a:p>
            <a:r>
              <a:rPr lang="en-US" sz="2800" i="1" dirty="0">
                <a:solidFill>
                  <a:schemeClr val="bg1"/>
                </a:solidFill>
              </a:rPr>
              <a:t>At this point, you have successfully filed a new claim.  Next, we will cover just a couple more slides to keep you on the right path.</a:t>
            </a:r>
          </a:p>
        </p:txBody>
      </p:sp>
    </p:spTree>
    <p:extLst>
      <p:ext uri="{BB962C8B-B14F-4D97-AF65-F5344CB8AC3E}">
        <p14:creationId xmlns:p14="http://schemas.microsoft.com/office/powerpoint/2010/main" val="623934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E1193-A03B-4550-93D8-B0EFAA144A4A}"/>
              </a:ext>
            </a:extLst>
          </p:cNvPr>
          <p:cNvPicPr>
            <a:picLocks noChangeAspect="1"/>
          </p:cNvPicPr>
          <p:nvPr/>
        </p:nvPicPr>
        <p:blipFill>
          <a:blip r:embed="rId2"/>
          <a:stretch>
            <a:fillRect/>
          </a:stretch>
        </p:blipFill>
        <p:spPr>
          <a:xfrm>
            <a:off x="1807852" y="232996"/>
            <a:ext cx="9297266" cy="639200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54</a:t>
            </a:fld>
            <a:endParaRPr lang="en-US" dirty="0"/>
          </a:p>
        </p:txBody>
      </p:sp>
      <p:sp>
        <p:nvSpPr>
          <p:cNvPr id="5" name="TextBox 4">
            <a:extLst>
              <a:ext uri="{FF2B5EF4-FFF2-40B4-BE49-F238E27FC236}">
                <a16:creationId xmlns:a16="http://schemas.microsoft.com/office/drawing/2014/main" id="{0D98F58E-CB5F-4EFA-A063-45E60316F585}"/>
              </a:ext>
            </a:extLst>
          </p:cNvPr>
          <p:cNvSpPr txBox="1"/>
          <p:nvPr/>
        </p:nvSpPr>
        <p:spPr>
          <a:xfrm>
            <a:off x="7546205" y="4791196"/>
            <a:ext cx="2761061" cy="923330"/>
          </a:xfrm>
          <a:prstGeom prst="rect">
            <a:avLst/>
          </a:prstGeom>
          <a:noFill/>
          <a:ln w="38100">
            <a:solidFill>
              <a:srgbClr val="FF0000"/>
            </a:solidFill>
          </a:ln>
        </p:spPr>
        <p:txBody>
          <a:bodyPr wrap="square" rtlCol="0">
            <a:spAutoFit/>
          </a:bodyPr>
          <a:lstStyle/>
          <a:p>
            <a:r>
              <a:rPr lang="en-US" dirty="0">
                <a:solidFill>
                  <a:schemeClr val="bg1"/>
                </a:solidFill>
              </a:rPr>
              <a:t>You can use either link to file your weekly claim.</a:t>
            </a:r>
          </a:p>
          <a:p>
            <a:r>
              <a:rPr lang="en-US" dirty="0">
                <a:solidFill>
                  <a:schemeClr val="bg1"/>
                </a:solidFill>
              </a:rPr>
              <a:t>It will appear every Sunday.</a:t>
            </a:r>
          </a:p>
        </p:txBody>
      </p:sp>
      <p:sp>
        <p:nvSpPr>
          <p:cNvPr id="6" name="Arrow: Left 5">
            <a:extLst>
              <a:ext uri="{FF2B5EF4-FFF2-40B4-BE49-F238E27FC236}">
                <a16:creationId xmlns:a16="http://schemas.microsoft.com/office/drawing/2014/main" id="{56657AA2-0F8E-46ED-A239-65792E5673A1}"/>
              </a:ext>
            </a:extLst>
          </p:cNvPr>
          <p:cNvSpPr/>
          <p:nvPr/>
        </p:nvSpPr>
        <p:spPr>
          <a:xfrm rot="20399607">
            <a:off x="5012766" y="5568839"/>
            <a:ext cx="2166468"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3C2D45F-F89D-450B-936E-154F2CB67F2F}"/>
              </a:ext>
            </a:extLst>
          </p:cNvPr>
          <p:cNvSpPr/>
          <p:nvPr/>
        </p:nvSpPr>
        <p:spPr>
          <a:xfrm rot="3156569">
            <a:off x="6001193" y="3620063"/>
            <a:ext cx="1806305"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378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55</a:t>
            </a:fld>
            <a:endParaRPr lang="en-US" dirty="0"/>
          </a:p>
        </p:txBody>
      </p:sp>
      <p:pic>
        <p:nvPicPr>
          <p:cNvPr id="5" name="Picture 4">
            <a:extLst>
              <a:ext uri="{FF2B5EF4-FFF2-40B4-BE49-F238E27FC236}">
                <a16:creationId xmlns:a16="http://schemas.microsoft.com/office/drawing/2014/main" id="{88899D91-DF92-400F-800A-B2047B767392}"/>
              </a:ext>
            </a:extLst>
          </p:cNvPr>
          <p:cNvPicPr>
            <a:picLocks noChangeAspect="1"/>
          </p:cNvPicPr>
          <p:nvPr/>
        </p:nvPicPr>
        <p:blipFill>
          <a:blip r:embed="rId2"/>
          <a:stretch>
            <a:fillRect/>
          </a:stretch>
        </p:blipFill>
        <p:spPr>
          <a:xfrm>
            <a:off x="1415562" y="202223"/>
            <a:ext cx="10096118" cy="6471140"/>
          </a:xfrm>
          <a:prstGeom prst="rect">
            <a:avLst/>
          </a:prstGeom>
        </p:spPr>
      </p:pic>
      <p:sp>
        <p:nvSpPr>
          <p:cNvPr id="6" name="Rectangle: Rounded Corners 5">
            <a:extLst>
              <a:ext uri="{FF2B5EF4-FFF2-40B4-BE49-F238E27FC236}">
                <a16:creationId xmlns:a16="http://schemas.microsoft.com/office/drawing/2014/main" id="{C0E03277-DBF2-41FF-8B7E-5CD2F6C115EC}"/>
              </a:ext>
            </a:extLst>
          </p:cNvPr>
          <p:cNvSpPr/>
          <p:nvPr/>
        </p:nvSpPr>
        <p:spPr>
          <a:xfrm>
            <a:off x="8211124" y="1266087"/>
            <a:ext cx="2598591" cy="20046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EE4248-ADEC-452D-B9B2-2CD67DAB01AE}"/>
              </a:ext>
            </a:extLst>
          </p:cNvPr>
          <p:cNvSpPr txBox="1"/>
          <p:nvPr/>
        </p:nvSpPr>
        <p:spPr>
          <a:xfrm>
            <a:off x="2870501" y="2083746"/>
            <a:ext cx="1738320" cy="369332"/>
          </a:xfrm>
          <a:prstGeom prst="rect">
            <a:avLst/>
          </a:prstGeom>
          <a:noFill/>
          <a:ln w="38100">
            <a:solidFill>
              <a:srgbClr val="FF0000"/>
            </a:solidFill>
          </a:ln>
        </p:spPr>
        <p:txBody>
          <a:bodyPr wrap="square" rtlCol="0">
            <a:spAutoFit/>
          </a:bodyPr>
          <a:lstStyle/>
          <a:p>
            <a:r>
              <a:rPr lang="en-US" dirty="0">
                <a:solidFill>
                  <a:schemeClr val="bg1"/>
                </a:solidFill>
              </a:rPr>
              <a:t>If needed later</a:t>
            </a:r>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10489223" y="187562"/>
            <a:ext cx="1107831" cy="726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AECFB6C-91D2-4EC1-A013-FB9BA1A75D9F}"/>
              </a:ext>
            </a:extLst>
          </p:cNvPr>
          <p:cNvSpPr/>
          <p:nvPr/>
        </p:nvSpPr>
        <p:spPr>
          <a:xfrm>
            <a:off x="1329267" y="3391721"/>
            <a:ext cx="10267787" cy="8110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8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about the CARES	Act</a:t>
            </a:r>
          </a:p>
        </p:txBody>
      </p:sp>
      <p:sp>
        <p:nvSpPr>
          <p:cNvPr id="3" name="Content Placeholder 2"/>
          <p:cNvSpPr>
            <a:spLocks noGrp="1"/>
          </p:cNvSpPr>
          <p:nvPr>
            <p:ph idx="1"/>
          </p:nvPr>
        </p:nvSpPr>
        <p:spPr>
          <a:xfrm>
            <a:off x="838582" y="2403474"/>
            <a:ext cx="6837102" cy="3474842"/>
          </a:xfrm>
        </p:spPr>
        <p:txBody>
          <a:bodyPr>
            <a:noAutofit/>
          </a:bodyPr>
          <a:lstStyle/>
          <a:p>
            <a:r>
              <a:rPr lang="en-US" sz="1800" dirty="0">
                <a:solidFill>
                  <a:schemeClr val="accent1">
                    <a:lumMod val="50000"/>
                  </a:schemeClr>
                </a:solidFill>
              </a:rPr>
              <a:t>Pandemic Unemployment Assistance</a:t>
            </a:r>
          </a:p>
          <a:p>
            <a:pPr lvl="1"/>
            <a:r>
              <a:rPr lang="en-US" sz="1600" dirty="0">
                <a:solidFill>
                  <a:schemeClr val="accent1">
                    <a:lumMod val="50000"/>
                  </a:schemeClr>
                </a:solidFill>
              </a:rPr>
              <a:t>This will expand benefits to those that are generally not covered by regular unemployment, such as self employed, independent contractors, worked less that 680 hours</a:t>
            </a:r>
          </a:p>
          <a:p>
            <a:r>
              <a:rPr lang="en-US" sz="1800" dirty="0">
                <a:solidFill>
                  <a:schemeClr val="accent1">
                    <a:lumMod val="50000"/>
                  </a:schemeClr>
                </a:solidFill>
              </a:rPr>
              <a:t>An additional $600 added to benefits each week, Mar 29-Jul 25.  There is no application process.  This will be automatic if you qualify for any amount of regular unemployment.</a:t>
            </a:r>
          </a:p>
          <a:p>
            <a:r>
              <a:rPr lang="en-US" sz="1800" dirty="0">
                <a:solidFill>
                  <a:schemeClr val="accent1">
                    <a:lumMod val="50000"/>
                  </a:schemeClr>
                </a:solidFill>
              </a:rPr>
              <a:t>Pandemic Emergency Unemployment Compensation</a:t>
            </a:r>
          </a:p>
          <a:p>
            <a:pPr lvl="1"/>
            <a:r>
              <a:rPr lang="en-US" sz="1600" dirty="0">
                <a:solidFill>
                  <a:schemeClr val="accent1">
                    <a:lumMod val="50000"/>
                  </a:schemeClr>
                </a:solidFill>
              </a:rPr>
              <a:t>An additional 13 weeks for those that have exhausted their benefits</a:t>
            </a:r>
          </a:p>
          <a:p>
            <a:r>
              <a:rPr lang="en-US" sz="1800" dirty="0">
                <a:solidFill>
                  <a:schemeClr val="accent1">
                    <a:lumMod val="50000"/>
                  </a:schemeClr>
                </a:solidFill>
              </a:rPr>
              <a:t>Follow </a:t>
            </a:r>
            <a:r>
              <a:rPr lang="en-US" sz="1800" dirty="0">
                <a:solidFill>
                  <a:schemeClr val="accent1">
                    <a:lumMod val="50000"/>
                  </a:schemeClr>
                </a:solidFill>
                <a:hlinkClick r:id="rId2"/>
              </a:rPr>
              <a:t>www.esd.wa.gov</a:t>
            </a:r>
            <a:r>
              <a:rPr lang="en-US" sz="1800" dirty="0">
                <a:solidFill>
                  <a:schemeClr val="accent1">
                    <a:lumMod val="50000"/>
                  </a:schemeClr>
                </a:solidFill>
              </a:rPr>
              <a:t> for the latest information.  You can even sign up to get alerts when new information is posted.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pic>
        <p:nvPicPr>
          <p:cNvPr id="7" name="Picture 6">
            <a:extLst>
              <a:ext uri="{FF2B5EF4-FFF2-40B4-BE49-F238E27FC236}">
                <a16:creationId xmlns:a16="http://schemas.microsoft.com/office/drawing/2014/main" id="{FA226938-25CD-40A8-9231-FD494705AF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0323" y="2677145"/>
            <a:ext cx="4097214" cy="3726963"/>
          </a:xfrm>
          <a:prstGeom prst="rect">
            <a:avLst/>
          </a:prstGeom>
        </p:spPr>
      </p:pic>
      <p:sp>
        <p:nvSpPr>
          <p:cNvPr id="8" name="TextBox 7">
            <a:extLst>
              <a:ext uri="{FF2B5EF4-FFF2-40B4-BE49-F238E27FC236}">
                <a16:creationId xmlns:a16="http://schemas.microsoft.com/office/drawing/2014/main" id="{7E9F5D3C-F61F-4ACA-B346-402471BB56C4}"/>
              </a:ext>
            </a:extLst>
          </p:cNvPr>
          <p:cNvSpPr txBox="1"/>
          <p:nvPr/>
        </p:nvSpPr>
        <p:spPr>
          <a:xfrm>
            <a:off x="5266592" y="6973416"/>
            <a:ext cx="5972908" cy="230832"/>
          </a:xfrm>
          <a:prstGeom prst="rect">
            <a:avLst/>
          </a:prstGeom>
          <a:noFill/>
        </p:spPr>
        <p:txBody>
          <a:bodyPr wrap="square" rtlCol="0">
            <a:spAutoFit/>
          </a:bodyPr>
          <a:lstStyle/>
          <a:p>
            <a:r>
              <a:rPr lang="en-US" sz="900">
                <a:hlinkClick r:id="rId4" tooltip="http://www.thebluediamondgallery.com/handwriting/s/stimulu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807788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when your claim starts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When is the start date of my claim?</a:t>
            </a:r>
          </a:p>
          <a:p>
            <a:pPr lvl="1"/>
            <a:r>
              <a:rPr lang="en-US" dirty="0"/>
              <a:t>A = If your first furlough day is during the week beginning 6/28, you can file your initial claim/application anytime during that week.  If you start your claim during this week, you will not have a waiting week.</a:t>
            </a:r>
          </a:p>
        </p:txBody>
      </p:sp>
      <p:pic>
        <p:nvPicPr>
          <p:cNvPr id="3" name="Picture 2">
            <a:extLst>
              <a:ext uri="{FF2B5EF4-FFF2-40B4-BE49-F238E27FC236}">
                <a16:creationId xmlns:a16="http://schemas.microsoft.com/office/drawing/2014/main" id="{7B2E7CE9-6B8C-48B0-BE5D-D9CAA84AE9D8}"/>
              </a:ext>
            </a:extLst>
          </p:cNvPr>
          <p:cNvPicPr>
            <a:picLocks noChangeAspect="1"/>
          </p:cNvPicPr>
          <p:nvPr/>
        </p:nvPicPr>
        <p:blipFill>
          <a:blip r:embed="rId3"/>
          <a:stretch>
            <a:fillRect/>
          </a:stretch>
        </p:blipFill>
        <p:spPr>
          <a:xfrm>
            <a:off x="2328292" y="3808952"/>
            <a:ext cx="4089925" cy="2385228"/>
          </a:xfrm>
          <a:prstGeom prst="rect">
            <a:avLst/>
          </a:prstGeom>
        </p:spPr>
      </p:pic>
    </p:spTree>
    <p:extLst>
      <p:ext uri="{BB962C8B-B14F-4D97-AF65-F5344CB8AC3E}">
        <p14:creationId xmlns:p14="http://schemas.microsoft.com/office/powerpoint/2010/main" val="3733448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file my weekly claim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When do I file my weekly claims?</a:t>
            </a:r>
          </a:p>
          <a:p>
            <a:pPr lvl="1"/>
            <a:r>
              <a:rPr lang="en-US" dirty="0"/>
              <a:t>A = Preferably every Sunday for each previous week that you want to receive benefits.  For example, if your claim start date is 6/28 you will submit your first weekly claim on 7/5 or anytime during that week.</a:t>
            </a:r>
          </a:p>
        </p:txBody>
      </p:sp>
      <p:pic>
        <p:nvPicPr>
          <p:cNvPr id="3" name="Picture 2">
            <a:extLst>
              <a:ext uri="{FF2B5EF4-FFF2-40B4-BE49-F238E27FC236}">
                <a16:creationId xmlns:a16="http://schemas.microsoft.com/office/drawing/2014/main" id="{7B2E7CE9-6B8C-48B0-BE5D-D9CAA84AE9D8}"/>
              </a:ext>
            </a:extLst>
          </p:cNvPr>
          <p:cNvPicPr>
            <a:picLocks noChangeAspect="1"/>
          </p:cNvPicPr>
          <p:nvPr/>
        </p:nvPicPr>
        <p:blipFill>
          <a:blip r:embed="rId3"/>
          <a:stretch>
            <a:fillRect/>
          </a:stretch>
        </p:blipFill>
        <p:spPr>
          <a:xfrm>
            <a:off x="1762822" y="3737526"/>
            <a:ext cx="4089925" cy="2385228"/>
          </a:xfrm>
          <a:prstGeom prst="rect">
            <a:avLst/>
          </a:prstGeom>
        </p:spPr>
      </p:pic>
      <p:pic>
        <p:nvPicPr>
          <p:cNvPr id="5" name="Picture 4">
            <a:extLst>
              <a:ext uri="{FF2B5EF4-FFF2-40B4-BE49-F238E27FC236}">
                <a16:creationId xmlns:a16="http://schemas.microsoft.com/office/drawing/2014/main" id="{DEB45407-7B91-4B82-9F5E-F7FE2E6B91F9}"/>
              </a:ext>
            </a:extLst>
          </p:cNvPr>
          <p:cNvPicPr>
            <a:picLocks noChangeAspect="1"/>
          </p:cNvPicPr>
          <p:nvPr/>
        </p:nvPicPr>
        <p:blipFill>
          <a:blip r:embed="rId4"/>
          <a:stretch>
            <a:fillRect/>
          </a:stretch>
        </p:blipFill>
        <p:spPr>
          <a:xfrm>
            <a:off x="6339255" y="3750714"/>
            <a:ext cx="4089923" cy="2385228"/>
          </a:xfrm>
          <a:prstGeom prst="rect">
            <a:avLst/>
          </a:prstGeom>
        </p:spPr>
      </p:pic>
      <p:sp>
        <p:nvSpPr>
          <p:cNvPr id="6" name="TextBox 5">
            <a:extLst>
              <a:ext uri="{FF2B5EF4-FFF2-40B4-BE49-F238E27FC236}">
                <a16:creationId xmlns:a16="http://schemas.microsoft.com/office/drawing/2014/main" id="{BCA4DAFE-A282-4541-BA37-FEBCE5E55CB0}"/>
              </a:ext>
            </a:extLst>
          </p:cNvPr>
          <p:cNvSpPr txBox="1"/>
          <p:nvPr/>
        </p:nvSpPr>
        <p:spPr>
          <a:xfrm>
            <a:off x="174023" y="5272776"/>
            <a:ext cx="1538654" cy="369332"/>
          </a:xfrm>
          <a:prstGeom prst="rect">
            <a:avLst/>
          </a:prstGeom>
          <a:noFill/>
        </p:spPr>
        <p:txBody>
          <a:bodyPr wrap="square" rtlCol="0">
            <a:spAutoFit/>
          </a:bodyPr>
          <a:lstStyle/>
          <a:p>
            <a:r>
              <a:rPr lang="en-US" dirty="0">
                <a:solidFill>
                  <a:schemeClr val="bg1"/>
                </a:solidFill>
              </a:rPr>
              <a:t>Start of claim</a:t>
            </a:r>
          </a:p>
        </p:txBody>
      </p:sp>
      <p:sp>
        <p:nvSpPr>
          <p:cNvPr id="8" name="TextBox 7">
            <a:extLst>
              <a:ext uri="{FF2B5EF4-FFF2-40B4-BE49-F238E27FC236}">
                <a16:creationId xmlns:a16="http://schemas.microsoft.com/office/drawing/2014/main" id="{2D534E27-3306-4AF2-98D5-0D8888871ED0}"/>
              </a:ext>
            </a:extLst>
          </p:cNvPr>
          <p:cNvSpPr txBox="1"/>
          <p:nvPr/>
        </p:nvSpPr>
        <p:spPr>
          <a:xfrm>
            <a:off x="10587439" y="4451367"/>
            <a:ext cx="1538654" cy="1200329"/>
          </a:xfrm>
          <a:prstGeom prst="rect">
            <a:avLst/>
          </a:prstGeom>
          <a:noFill/>
        </p:spPr>
        <p:txBody>
          <a:bodyPr wrap="square" rtlCol="0">
            <a:spAutoFit/>
          </a:bodyPr>
          <a:lstStyle/>
          <a:p>
            <a:r>
              <a:rPr lang="en-US" dirty="0">
                <a:solidFill>
                  <a:schemeClr val="bg1"/>
                </a:solidFill>
              </a:rPr>
              <a:t>Submit your weekly claim during this time</a:t>
            </a:r>
          </a:p>
        </p:txBody>
      </p:sp>
      <p:sp>
        <p:nvSpPr>
          <p:cNvPr id="9" name="Arrow: Left 8">
            <a:extLst>
              <a:ext uri="{FF2B5EF4-FFF2-40B4-BE49-F238E27FC236}">
                <a16:creationId xmlns:a16="http://schemas.microsoft.com/office/drawing/2014/main" id="{2A59672A-17F4-4691-B67C-A1A1BFD0A52B}"/>
              </a:ext>
            </a:extLst>
          </p:cNvPr>
          <p:cNvSpPr/>
          <p:nvPr/>
        </p:nvSpPr>
        <p:spPr>
          <a:xfrm>
            <a:off x="10587439" y="3947746"/>
            <a:ext cx="1429780" cy="2935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6C0A538-58E2-40FA-AE7C-C28976182946}"/>
              </a:ext>
            </a:extLst>
          </p:cNvPr>
          <p:cNvSpPr/>
          <p:nvPr/>
        </p:nvSpPr>
        <p:spPr>
          <a:xfrm rot="10800000">
            <a:off x="189979" y="5642108"/>
            <a:ext cx="1538655" cy="3088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35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1" y="2336870"/>
            <a:ext cx="6744036" cy="4063930"/>
          </a:xfrm>
        </p:spPr>
        <p:txBody>
          <a:bodyPr>
            <a:normAutofit/>
          </a:bodyPr>
          <a:lstStyle/>
          <a:p>
            <a:r>
              <a:rPr lang="en-US" dirty="0"/>
              <a:t>How do I file my weekly claim?</a:t>
            </a:r>
          </a:p>
          <a:p>
            <a:pPr lvl="1"/>
            <a:r>
              <a:rPr lang="en-US" dirty="0"/>
              <a:t>Using eServices, under the alert section, click on “You have a UI weekly claim to file”.  You can also file by using our automated phone system 800-318-6022</a:t>
            </a:r>
          </a:p>
          <a:p>
            <a:r>
              <a:rPr lang="en-US" dirty="0"/>
              <a:t>What do I do when I return to work full time?</a:t>
            </a:r>
          </a:p>
          <a:p>
            <a:pPr lvl="1"/>
            <a:r>
              <a:rPr lang="en-US" dirty="0"/>
              <a:t>Just stop submitting your weekly claims</a:t>
            </a:r>
          </a:p>
          <a:p>
            <a:r>
              <a:rPr lang="en-US" dirty="0"/>
              <a:t>Is the waiting week being waived?</a:t>
            </a:r>
          </a:p>
          <a:p>
            <a:pPr lvl="1"/>
            <a:r>
              <a:rPr lang="en-US" dirty="0"/>
              <a:t>A = Yes, if your claim is effective between March 8</a:t>
            </a:r>
            <a:r>
              <a:rPr lang="en-US" baseline="30000" dirty="0"/>
              <a:t>th </a:t>
            </a:r>
            <a:r>
              <a:rPr lang="en-US" dirty="0"/>
              <a:t>and July 4</a:t>
            </a:r>
            <a:r>
              <a:rPr lang="en-US" baseline="30000" dirty="0"/>
              <a:t>th</a:t>
            </a:r>
            <a:r>
              <a:rPr lang="en-US" dirty="0"/>
              <a:t>, 2020.  This is timeframe may be extended.  </a:t>
            </a:r>
          </a:p>
          <a:p>
            <a:pPr marL="0" indent="0">
              <a:buNone/>
            </a:pPr>
            <a:endParaRPr lang="en-US" dirty="0"/>
          </a:p>
        </p:txBody>
      </p:sp>
      <p:pic>
        <p:nvPicPr>
          <p:cNvPr id="5" name="Picture 4">
            <a:extLst>
              <a:ext uri="{FF2B5EF4-FFF2-40B4-BE49-F238E27FC236}">
                <a16:creationId xmlns:a16="http://schemas.microsoft.com/office/drawing/2014/main" id="{A43A6BB6-ED47-4FCB-8430-1F4AE2E21D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9796" y="2581284"/>
            <a:ext cx="3336212" cy="2966662"/>
          </a:xfrm>
          <a:prstGeom prst="rect">
            <a:avLst/>
          </a:prstGeom>
        </p:spPr>
      </p:pic>
    </p:spTree>
    <p:extLst>
      <p:ext uri="{BB962C8B-B14F-4D97-AF65-F5344CB8AC3E}">
        <p14:creationId xmlns:p14="http://schemas.microsoft.com/office/powerpoint/2010/main" val="216856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pSp>
        <p:nvGrpSpPr>
          <p:cNvPr id="7" name="Group 6">
            <a:extLst>
              <a:ext uri="{FF2B5EF4-FFF2-40B4-BE49-F238E27FC236}">
                <a16:creationId xmlns:a16="http://schemas.microsoft.com/office/drawing/2014/main" id="{DA6D555A-157B-4A4E-B1C7-2A01A5143F69}"/>
              </a:ext>
            </a:extLst>
          </p:cNvPr>
          <p:cNvGrpSpPr/>
          <p:nvPr/>
        </p:nvGrpSpPr>
        <p:grpSpPr>
          <a:xfrm>
            <a:off x="1239715" y="218307"/>
            <a:ext cx="10081476" cy="6252832"/>
            <a:chOff x="1239715" y="218307"/>
            <a:chExt cx="10081476" cy="6252832"/>
          </a:xfrm>
        </p:grpSpPr>
        <p:pic>
          <p:nvPicPr>
            <p:cNvPr id="8" name="Picture 7">
              <a:extLst>
                <a:ext uri="{FF2B5EF4-FFF2-40B4-BE49-F238E27FC236}">
                  <a16:creationId xmlns:a16="http://schemas.microsoft.com/office/drawing/2014/main" id="{523A8486-EA50-47B1-82A7-8B298F0C6ED8}"/>
                </a:ext>
              </a:extLst>
            </p:cNvPr>
            <p:cNvPicPr>
              <a:picLocks noChangeAspect="1"/>
            </p:cNvPicPr>
            <p:nvPr/>
          </p:nvPicPr>
          <p:blipFill>
            <a:blip r:embed="rId2"/>
            <a:stretch>
              <a:fillRect/>
            </a:stretch>
          </p:blipFill>
          <p:spPr>
            <a:xfrm>
              <a:off x="1239715" y="800101"/>
              <a:ext cx="10081476" cy="5671038"/>
            </a:xfrm>
            <a:prstGeom prst="rect">
              <a:avLst/>
            </a:prstGeom>
          </p:spPr>
        </p:pic>
        <p:sp>
          <p:nvSpPr>
            <p:cNvPr id="9" name="TextBox 8">
              <a:extLst>
                <a:ext uri="{FF2B5EF4-FFF2-40B4-BE49-F238E27FC236}">
                  <a16:creationId xmlns:a16="http://schemas.microsoft.com/office/drawing/2014/main" id="{E15D22EA-E21D-456E-A8E1-E61BDE04D985}"/>
                </a:ext>
              </a:extLst>
            </p:cNvPr>
            <p:cNvSpPr txBox="1"/>
            <p:nvPr/>
          </p:nvSpPr>
          <p:spPr>
            <a:xfrm>
              <a:off x="5170068" y="218307"/>
              <a:ext cx="1851864" cy="461665"/>
            </a:xfrm>
            <a:prstGeom prst="rect">
              <a:avLst/>
            </a:prstGeom>
            <a:solidFill>
              <a:srgbClr val="FFFF00"/>
            </a:solidFill>
          </p:spPr>
          <p:txBody>
            <a:bodyPr wrap="square" rtlCol="0">
              <a:spAutoFit/>
            </a:bodyPr>
            <a:lstStyle/>
            <a:p>
              <a:r>
                <a:rPr lang="en-US" sz="2400" b="1" dirty="0">
                  <a:solidFill>
                    <a:schemeClr val="bg1"/>
                  </a:solidFill>
                </a:rPr>
                <a:t>ESD.WA.GOV</a:t>
              </a:r>
            </a:p>
          </p:txBody>
        </p:sp>
        <p:sp>
          <p:nvSpPr>
            <p:cNvPr id="10" name="Arrow: Right 9">
              <a:extLst>
                <a:ext uri="{FF2B5EF4-FFF2-40B4-BE49-F238E27FC236}">
                  <a16:creationId xmlns:a16="http://schemas.microsoft.com/office/drawing/2014/main" id="{892F76CF-0287-4E58-BE0A-8C38BC7B7293}"/>
                </a:ext>
              </a:extLst>
            </p:cNvPr>
            <p:cNvSpPr/>
            <p:nvPr/>
          </p:nvSpPr>
          <p:spPr>
            <a:xfrm rot="11729983">
              <a:off x="3031880" y="5508170"/>
              <a:ext cx="1046285" cy="483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772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Am I required to look for work?</a:t>
            </a:r>
          </a:p>
          <a:p>
            <a:pPr lvl="1"/>
            <a:r>
              <a:rPr lang="en-US" dirty="0"/>
              <a:t>A = Not as long as you are participating in the Shared Work program.</a:t>
            </a:r>
          </a:p>
          <a:p>
            <a:r>
              <a:rPr lang="en-US" dirty="0"/>
              <a:t>Can I receive unemployment if my employer is paying me sick pay, vacation pay, or personal time off?</a:t>
            </a:r>
          </a:p>
          <a:p>
            <a:pPr lvl="1"/>
            <a:r>
              <a:rPr lang="en-US" dirty="0"/>
              <a:t>A = Yes, but you have to report the hours and earnings if it is attributable to the week that you are claiming</a:t>
            </a:r>
          </a:p>
          <a:p>
            <a:r>
              <a:rPr lang="en-US" dirty="0"/>
              <a:t>I have a second job or I work part time at another job, can I receive unemployment?</a:t>
            </a:r>
          </a:p>
          <a:p>
            <a:pPr lvl="1"/>
            <a:r>
              <a:rPr lang="en-US" dirty="0"/>
              <a:t>A = Yes, it is possible.  You will need to report your hours and earnings during the week that you are doing the work.</a:t>
            </a:r>
          </a:p>
        </p:txBody>
      </p:sp>
    </p:spTree>
    <p:extLst>
      <p:ext uri="{BB962C8B-B14F-4D97-AF65-F5344CB8AC3E}">
        <p14:creationId xmlns:p14="http://schemas.microsoft.com/office/powerpoint/2010/main" val="3400110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Questions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fontScale="92500" lnSpcReduction="10000"/>
          </a:bodyPr>
          <a:lstStyle/>
          <a:p>
            <a:r>
              <a:rPr lang="en-US" dirty="0"/>
              <a:t>What is the base year?</a:t>
            </a:r>
          </a:p>
          <a:p>
            <a:pPr lvl="1"/>
            <a:r>
              <a:rPr lang="en-US" dirty="0"/>
              <a:t>A = Currently it is January 2019 through December 2019</a:t>
            </a:r>
          </a:p>
          <a:p>
            <a:pPr lvl="1"/>
            <a:r>
              <a:rPr lang="en-US" dirty="0"/>
              <a:t>Note: On July 1, the base year will change to April, </a:t>
            </a:r>
            <a:r>
              <a:rPr lang="en-US"/>
              <a:t>2019 through March, 2020</a:t>
            </a:r>
            <a:endParaRPr lang="en-US" dirty="0"/>
          </a:p>
          <a:p>
            <a:r>
              <a:rPr lang="en-US" dirty="0"/>
              <a:t>I have a link to apply for PUA or PEUC.  Do I need to do that?</a:t>
            </a:r>
          </a:p>
          <a:p>
            <a:pPr lvl="1"/>
            <a:r>
              <a:rPr lang="en-US" dirty="0"/>
              <a:t>A = No, not at this time. You will only apply for PUA only if you do not qualify for regular unemployment.     PEUC – is for those that have used all the unemployment money in their account and need additional weeks to claim.  You apply for that when you are nearing the end or have exhausted all the benefits in your regular claim.</a:t>
            </a:r>
          </a:p>
          <a:p>
            <a:r>
              <a:rPr lang="en-US" dirty="0"/>
              <a:t>What do I do if my name and social security number has been used for a fraudulent claim?</a:t>
            </a:r>
          </a:p>
          <a:p>
            <a:pPr lvl="1"/>
            <a:r>
              <a:rPr lang="en-US" dirty="0"/>
              <a:t>A = Report this to ESD asap by using the “Report imposter fraud” link on our esd.wa.gov website.</a:t>
            </a:r>
          </a:p>
          <a:p>
            <a:r>
              <a:rPr lang="en-US" dirty="0"/>
              <a:t>All information and Frequently Asked Questions on </a:t>
            </a:r>
            <a:r>
              <a:rPr lang="en-US" dirty="0">
                <a:hlinkClick r:id="rId3"/>
              </a:rPr>
              <a:t>www.esd.wa.gov</a:t>
            </a:r>
            <a:r>
              <a:rPr lang="en-US" dirty="0"/>
              <a:t> </a:t>
            </a:r>
          </a:p>
        </p:txBody>
      </p:sp>
    </p:spTree>
    <p:extLst>
      <p:ext uri="{BB962C8B-B14F-4D97-AF65-F5344CB8AC3E}">
        <p14:creationId xmlns:p14="http://schemas.microsoft.com/office/powerpoint/2010/main" val="917851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695A50-D0BB-43B0-B2E0-A076B473CE6C}"/>
              </a:ext>
            </a:extLst>
          </p:cNvPr>
          <p:cNvPicPr>
            <a:picLocks noChangeAspect="1"/>
          </p:cNvPicPr>
          <p:nvPr/>
        </p:nvPicPr>
        <p:blipFill>
          <a:blip r:embed="rId2"/>
          <a:stretch>
            <a:fillRect/>
          </a:stretch>
        </p:blipFill>
        <p:spPr>
          <a:xfrm>
            <a:off x="1482291" y="231006"/>
            <a:ext cx="10040824" cy="5885849"/>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62</a:t>
            </a:fld>
            <a:endParaRPr lang="en-US" dirty="0"/>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4800600" y="90199"/>
            <a:ext cx="1151792" cy="4109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43ED9D-E563-41A2-8F71-BB37ABCAD84E}"/>
              </a:ext>
            </a:extLst>
          </p:cNvPr>
          <p:cNvSpPr txBox="1"/>
          <p:nvPr/>
        </p:nvSpPr>
        <p:spPr>
          <a:xfrm>
            <a:off x="3718560" y="6257662"/>
            <a:ext cx="4754880" cy="369332"/>
          </a:xfrm>
          <a:prstGeom prst="rect">
            <a:avLst/>
          </a:prstGeom>
          <a:noFill/>
          <a:ln w="38100">
            <a:solidFill>
              <a:srgbClr val="FF0000"/>
            </a:solidFill>
          </a:ln>
        </p:spPr>
        <p:txBody>
          <a:bodyPr wrap="square" rtlCol="0">
            <a:spAutoFit/>
          </a:bodyPr>
          <a:lstStyle/>
          <a:p>
            <a:r>
              <a:rPr lang="en-US" dirty="0">
                <a:solidFill>
                  <a:schemeClr val="bg1"/>
                </a:solidFill>
              </a:rPr>
              <a:t>Scroll down for additional links and information</a:t>
            </a:r>
          </a:p>
        </p:txBody>
      </p:sp>
      <p:sp>
        <p:nvSpPr>
          <p:cNvPr id="12" name="Rectangle: Rounded Corners 11">
            <a:extLst>
              <a:ext uri="{FF2B5EF4-FFF2-40B4-BE49-F238E27FC236}">
                <a16:creationId xmlns:a16="http://schemas.microsoft.com/office/drawing/2014/main" id="{31B79B2B-EF9D-4F6B-80DF-A050985827C9}"/>
              </a:ext>
            </a:extLst>
          </p:cNvPr>
          <p:cNvSpPr/>
          <p:nvPr/>
        </p:nvSpPr>
        <p:spPr>
          <a:xfrm>
            <a:off x="1778977" y="735284"/>
            <a:ext cx="1151792" cy="4109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6F239F3-FFEE-490C-ADD3-CADB369E66A4}"/>
              </a:ext>
            </a:extLst>
          </p:cNvPr>
          <p:cNvSpPr/>
          <p:nvPr/>
        </p:nvSpPr>
        <p:spPr>
          <a:xfrm>
            <a:off x="1414259" y="1636128"/>
            <a:ext cx="1425655" cy="4109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7627862-7BE5-4507-BAA4-05FAA51E522A}"/>
              </a:ext>
            </a:extLst>
          </p:cNvPr>
          <p:cNvSpPr/>
          <p:nvPr/>
        </p:nvSpPr>
        <p:spPr>
          <a:xfrm>
            <a:off x="1414260" y="2117495"/>
            <a:ext cx="1151792" cy="1882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0CDD401-26B7-4EA1-9DDD-D24E50988073}"/>
              </a:ext>
            </a:extLst>
          </p:cNvPr>
          <p:cNvSpPr/>
          <p:nvPr/>
        </p:nvSpPr>
        <p:spPr>
          <a:xfrm>
            <a:off x="5499254" y="752541"/>
            <a:ext cx="1151792" cy="3937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5343B21-9321-446E-8C74-38A36150CD54}"/>
              </a:ext>
            </a:extLst>
          </p:cNvPr>
          <p:cNvSpPr/>
          <p:nvPr/>
        </p:nvSpPr>
        <p:spPr>
          <a:xfrm>
            <a:off x="10477454" y="3844514"/>
            <a:ext cx="1151792" cy="15100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9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a:t>
            </a:r>
          </a:p>
        </p:txBody>
      </p:sp>
      <p:sp>
        <p:nvSpPr>
          <p:cNvPr id="7" name="Slide Number Placeholder 6"/>
          <p:cNvSpPr>
            <a:spLocks noGrp="1"/>
          </p:cNvSpPr>
          <p:nvPr>
            <p:ph type="sldNum" sz="quarter" idx="12"/>
          </p:nvPr>
        </p:nvSpPr>
        <p:spPr/>
        <p:txBody>
          <a:bodyPr/>
          <a:lstStyle/>
          <a:p>
            <a:fld id="{6D22F896-40B5-4ADD-8801-0D06FADFA095}" type="slidenum">
              <a:rPr lang="en-US" smtClean="0"/>
              <a:pPr/>
              <a:t>63</a:t>
            </a:fld>
            <a:endParaRPr lang="en-US" dirty="0"/>
          </a:p>
        </p:txBody>
      </p:sp>
      <p:sp>
        <p:nvSpPr>
          <p:cNvPr id="5" name="Content Placeholder 3">
            <a:extLst>
              <a:ext uri="{FF2B5EF4-FFF2-40B4-BE49-F238E27FC236}">
                <a16:creationId xmlns:a16="http://schemas.microsoft.com/office/drawing/2014/main" id="{68AD2453-D2F1-4A39-8DD4-6315143DE7BE}"/>
              </a:ext>
            </a:extLst>
          </p:cNvPr>
          <p:cNvSpPr>
            <a:spLocks noGrp="1"/>
          </p:cNvSpPr>
          <p:nvPr>
            <p:ph sz="half" idx="2"/>
          </p:nvPr>
        </p:nvSpPr>
        <p:spPr>
          <a:xfrm>
            <a:off x="1329267" y="2432086"/>
            <a:ext cx="6750863" cy="3877237"/>
          </a:xfrm>
        </p:spPr>
        <p:txBody>
          <a:bodyPr>
            <a:normAutofit lnSpcReduction="10000"/>
          </a:bodyPr>
          <a:lstStyle/>
          <a:p>
            <a:r>
              <a:rPr lang="en-US" dirty="0"/>
              <a:t>For everything – </a:t>
            </a:r>
            <a:r>
              <a:rPr lang="en-US" dirty="0">
                <a:hlinkClick r:id="rId3"/>
              </a:rPr>
              <a:t>www.esd.wa.gov</a:t>
            </a:r>
            <a:endParaRPr lang="en-US" dirty="0"/>
          </a:p>
          <a:p>
            <a:pPr lvl="1"/>
            <a:r>
              <a:rPr lang="en-US" sz="1400" i="1" dirty="0"/>
              <a:t>This includes COVID-19, as it relates to programs and services provided by the Employment Security Department</a:t>
            </a:r>
          </a:p>
          <a:p>
            <a:r>
              <a:rPr lang="en-US" dirty="0" err="1"/>
              <a:t>SharedWork</a:t>
            </a:r>
            <a:r>
              <a:rPr lang="en-US" dirty="0"/>
              <a:t> Site – </a:t>
            </a:r>
            <a:r>
              <a:rPr lang="en-US" dirty="0">
                <a:hlinkClick r:id="rId4"/>
              </a:rPr>
              <a:t>esd.wa.gov/SharedWork</a:t>
            </a:r>
            <a:endParaRPr lang="en-US" dirty="0"/>
          </a:p>
          <a:p>
            <a:r>
              <a:rPr lang="en-US" dirty="0"/>
              <a:t>eServices Account Support – 855-682-0785</a:t>
            </a:r>
          </a:p>
          <a:p>
            <a:r>
              <a:rPr lang="en-US" dirty="0"/>
              <a:t>Unemployment Insurance Claims – 800-318-6022</a:t>
            </a:r>
          </a:p>
          <a:p>
            <a:r>
              <a:rPr lang="en-US" dirty="0"/>
              <a:t>Shared Work Unit – 800-752-2500</a:t>
            </a:r>
          </a:p>
          <a:p>
            <a:r>
              <a:rPr lang="en-US" dirty="0"/>
              <a:t>Your Agency’s Shared Work Representative</a:t>
            </a:r>
          </a:p>
          <a:p>
            <a:r>
              <a:rPr lang="en-US" dirty="0"/>
              <a:t>Reemployment and Retraining Services – </a:t>
            </a:r>
          </a:p>
          <a:p>
            <a:pPr marL="457200" lvl="1" indent="0">
              <a:buNone/>
            </a:pPr>
            <a:r>
              <a:rPr lang="en-US" sz="2400" dirty="0">
                <a:hlinkClick r:id="rId5"/>
              </a:rPr>
              <a:t>www.WorkSourceWA.com</a:t>
            </a:r>
            <a:endParaRPr lang="en-US" sz="2800" dirty="0"/>
          </a:p>
          <a:p>
            <a:pPr marL="0" indent="0">
              <a:buNone/>
            </a:pPr>
            <a:endParaRPr lang="en-US" dirty="0"/>
          </a:p>
        </p:txBody>
      </p:sp>
      <p:pic>
        <p:nvPicPr>
          <p:cNvPr id="13" name="Picture 12">
            <a:extLst>
              <a:ext uri="{FF2B5EF4-FFF2-40B4-BE49-F238E27FC236}">
                <a16:creationId xmlns:a16="http://schemas.microsoft.com/office/drawing/2014/main" id="{38BA4411-0ED3-49DE-B7AC-05383456974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92207" y="2794108"/>
            <a:ext cx="4001233" cy="2857500"/>
          </a:xfrm>
          <a:prstGeom prst="rect">
            <a:avLst/>
          </a:prstGeom>
        </p:spPr>
      </p:pic>
    </p:spTree>
    <p:extLst>
      <p:ext uri="{BB962C8B-B14F-4D97-AF65-F5344CB8AC3E}">
        <p14:creationId xmlns:p14="http://schemas.microsoft.com/office/powerpoint/2010/main" val="428937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grpSp>
        <p:nvGrpSpPr>
          <p:cNvPr id="9" name="Group 8">
            <a:extLst>
              <a:ext uri="{FF2B5EF4-FFF2-40B4-BE49-F238E27FC236}">
                <a16:creationId xmlns:a16="http://schemas.microsoft.com/office/drawing/2014/main" id="{2EE3CB0A-F5A4-4173-9F01-1390ABB81F72}"/>
              </a:ext>
            </a:extLst>
          </p:cNvPr>
          <p:cNvGrpSpPr/>
          <p:nvPr/>
        </p:nvGrpSpPr>
        <p:grpSpPr>
          <a:xfrm>
            <a:off x="942762" y="206619"/>
            <a:ext cx="10122062" cy="6444761"/>
            <a:chOff x="424016" y="206619"/>
            <a:chExt cx="10122062" cy="6444761"/>
          </a:xfrm>
        </p:grpSpPr>
        <p:pic>
          <p:nvPicPr>
            <p:cNvPr id="12" name="Picture 11">
              <a:extLst>
                <a:ext uri="{FF2B5EF4-FFF2-40B4-BE49-F238E27FC236}">
                  <a16:creationId xmlns:a16="http://schemas.microsoft.com/office/drawing/2014/main" id="{FF438D96-AE7C-4A71-8013-758F8CD31B72}"/>
                </a:ext>
              </a:extLst>
            </p:cNvPr>
            <p:cNvPicPr>
              <a:picLocks noChangeAspect="1"/>
            </p:cNvPicPr>
            <p:nvPr/>
          </p:nvPicPr>
          <p:blipFill>
            <a:blip r:embed="rId2"/>
            <a:stretch>
              <a:fillRect/>
            </a:stretch>
          </p:blipFill>
          <p:spPr>
            <a:xfrm>
              <a:off x="1329267" y="206619"/>
              <a:ext cx="9216811" cy="6444761"/>
            </a:xfrm>
            <a:prstGeom prst="rect">
              <a:avLst/>
            </a:prstGeom>
          </p:spPr>
        </p:pic>
        <p:sp>
          <p:nvSpPr>
            <p:cNvPr id="14" name="Rectangle: Rounded Corners 13">
              <a:extLst>
                <a:ext uri="{FF2B5EF4-FFF2-40B4-BE49-F238E27FC236}">
                  <a16:creationId xmlns:a16="http://schemas.microsoft.com/office/drawing/2014/main" id="{6A0D1182-8DCA-46EB-977F-CF0A41AAF1BE}"/>
                </a:ext>
              </a:extLst>
            </p:cNvPr>
            <p:cNvSpPr/>
            <p:nvPr/>
          </p:nvSpPr>
          <p:spPr>
            <a:xfrm>
              <a:off x="1573823" y="729761"/>
              <a:ext cx="5873262" cy="650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AC4E6EE-164F-459F-BE36-342F514D6164}"/>
                </a:ext>
              </a:extLst>
            </p:cNvPr>
            <p:cNvSpPr/>
            <p:nvPr/>
          </p:nvSpPr>
          <p:spPr>
            <a:xfrm>
              <a:off x="424016" y="817684"/>
              <a:ext cx="782973" cy="474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96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3" name="Picture 2">
            <a:extLst>
              <a:ext uri="{FF2B5EF4-FFF2-40B4-BE49-F238E27FC236}">
                <a16:creationId xmlns:a16="http://schemas.microsoft.com/office/drawing/2014/main" id="{54C3D4D6-C545-4851-9ACC-5D95C1685D81}"/>
              </a:ext>
            </a:extLst>
          </p:cNvPr>
          <p:cNvPicPr>
            <a:picLocks noChangeAspect="1"/>
          </p:cNvPicPr>
          <p:nvPr/>
        </p:nvPicPr>
        <p:blipFill>
          <a:blip r:embed="rId2"/>
          <a:stretch>
            <a:fillRect/>
          </a:stretch>
        </p:blipFill>
        <p:spPr>
          <a:xfrm>
            <a:off x="1675390" y="272562"/>
            <a:ext cx="9534802" cy="6312876"/>
          </a:xfrm>
          <a:prstGeom prst="rect">
            <a:avLst/>
          </a:prstGeom>
        </p:spPr>
      </p:pic>
    </p:spTree>
    <p:extLst>
      <p:ext uri="{BB962C8B-B14F-4D97-AF65-F5344CB8AC3E}">
        <p14:creationId xmlns:p14="http://schemas.microsoft.com/office/powerpoint/2010/main" val="356095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1905684" y="167054"/>
            <a:ext cx="9732631"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Tree>
    <p:extLst>
      <p:ext uri="{BB962C8B-B14F-4D97-AF65-F5344CB8AC3E}">
        <p14:creationId xmlns:p14="http://schemas.microsoft.com/office/powerpoint/2010/main" val="1239140169"/>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4095</TotalTime>
  <Words>1291</Words>
  <Application>Microsoft Office PowerPoint</Application>
  <PresentationFormat>Widescreen</PresentationFormat>
  <Paragraphs>164</Paragraphs>
  <Slides>63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Century Gothic</vt:lpstr>
      <vt:lpstr>Wingdings</vt:lpstr>
      <vt:lpstr>Theme_ESDnew</vt:lpstr>
      <vt:lpstr>Unemployment Insurance</vt:lpstr>
      <vt:lpstr>Topics we will cover</vt:lpstr>
      <vt:lpstr>Why the SharedWork Program?</vt:lpstr>
      <vt:lpstr>What you will need</vt:lpstr>
      <vt:lpstr>Filing a New Unemployment Insurance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know about the CARES Act</vt:lpstr>
      <vt:lpstr>Lets talk about when your claim starts - </vt:lpstr>
      <vt:lpstr>When do I file my weekly claim - </vt:lpstr>
      <vt:lpstr>Unemployment Questions - </vt:lpstr>
      <vt:lpstr>More Unemployment Questions - </vt:lpstr>
      <vt:lpstr>More Unemployment Questions - </vt:lpstr>
      <vt:lpstr>PowerPoint Presentation</vt:lpstr>
      <vt:lpstr>Resources to Help!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Hartman, Ann S. (ESD)</cp:lastModifiedBy>
  <cp:revision>214</cp:revision>
  <dcterms:created xsi:type="dcterms:W3CDTF">2018-04-10T23:36:17Z</dcterms:created>
  <dcterms:modified xsi:type="dcterms:W3CDTF">2020-06-30T17:17:30Z</dcterms:modified>
</cp:coreProperties>
</file>