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0" r:id="rId2"/>
    <p:sldId id="309" r:id="rId3"/>
    <p:sldId id="292" r:id="rId4"/>
    <p:sldId id="293" r:id="rId5"/>
    <p:sldId id="267" r:id="rId6"/>
    <p:sldId id="311" r:id="rId7"/>
    <p:sldId id="304" r:id="rId8"/>
    <p:sldId id="318" r:id="rId9"/>
    <p:sldId id="260" r:id="rId10"/>
    <p:sldId id="258" r:id="rId11"/>
    <p:sldId id="301" r:id="rId12"/>
    <p:sldId id="313" r:id="rId13"/>
    <p:sldId id="272" r:id="rId14"/>
    <p:sldId id="297" r:id="rId15"/>
    <p:sldId id="319" r:id="rId16"/>
    <p:sldId id="306" r:id="rId17"/>
    <p:sldId id="308" r:id="rId18"/>
    <p:sldId id="276" r:id="rId19"/>
    <p:sldId id="300" r:id="rId20"/>
    <p:sldId id="284" r:id="rId21"/>
    <p:sldId id="285" r:id="rId22"/>
    <p:sldId id="287" r:id="rId23"/>
    <p:sldId id="26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9" autoAdjust="0"/>
    <p:restoredTop sz="94660"/>
  </p:normalViewPr>
  <p:slideViewPr>
    <p:cSldViewPr>
      <p:cViewPr varScale="1">
        <p:scale>
          <a:sx n="99" d="100"/>
          <a:sy n="99" d="100"/>
        </p:scale>
        <p:origin x="1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71-4B8C-B6CF-836C5CADC0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71-4B8C-B6CF-836C5CADC0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71-4B8C-B6CF-836C5CADC0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71-4B8C-B6CF-836C5CADC09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33.33</c:v>
                </c:pt>
                <c:pt idx="1">
                  <c:v>33.33</c:v>
                </c:pt>
                <c:pt idx="2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DD-4476-9A6F-8A7ED0336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6A0B8-E280-4669-BD3C-2F6B6CECD2B1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0505CE-A3A8-49B8-8916-B2AAB6DC9E65}">
      <dgm:prSet phldrT="[Text]" custT="1"/>
      <dgm:spPr/>
      <dgm:t>
        <a:bodyPr/>
        <a:lstStyle/>
        <a:p>
          <a:r>
            <a:rPr lang="en-US" sz="3200" dirty="0"/>
            <a:t>1919</a:t>
          </a:r>
        </a:p>
        <a:p>
          <a:r>
            <a:rPr lang="en-US" sz="3200" dirty="0"/>
            <a:t>21,568,691 </a:t>
          </a:r>
        </a:p>
      </dgm:t>
    </dgm:pt>
    <dgm:pt modelId="{556CE8B0-E786-4B6B-8BCD-63E78071E22C}" type="parTrans" cxnId="{843471FC-4BD1-48D9-B238-B5F6DACF733A}">
      <dgm:prSet/>
      <dgm:spPr/>
      <dgm:t>
        <a:bodyPr/>
        <a:lstStyle/>
        <a:p>
          <a:endParaRPr lang="en-US"/>
        </a:p>
      </dgm:t>
    </dgm:pt>
    <dgm:pt modelId="{083E0E75-957D-4F8E-86F8-F4149A8366E9}" type="sibTrans" cxnId="{843471FC-4BD1-48D9-B238-B5F6DACF733A}">
      <dgm:prSet/>
      <dgm:spPr/>
      <dgm:t>
        <a:bodyPr/>
        <a:lstStyle/>
        <a:p>
          <a:endParaRPr lang="en-US"/>
        </a:p>
      </dgm:t>
    </dgm:pt>
    <dgm:pt modelId="{E4E43260-4727-4F3D-9D2B-ACE44D9C5FE2}">
      <dgm:prSet phldrT="[Text]" custT="1"/>
      <dgm:spPr/>
      <dgm:t>
        <a:bodyPr/>
        <a:lstStyle/>
        <a:p>
          <a:r>
            <a:rPr lang="en-US" sz="3200" dirty="0"/>
            <a:t>2001 84,815,000 </a:t>
          </a:r>
        </a:p>
      </dgm:t>
    </dgm:pt>
    <dgm:pt modelId="{3FD221C5-0321-4701-A851-C10F157F9939}" type="parTrans" cxnId="{C6EBECE9-3784-489E-9645-933893942940}">
      <dgm:prSet/>
      <dgm:spPr/>
      <dgm:t>
        <a:bodyPr/>
        <a:lstStyle/>
        <a:p>
          <a:endParaRPr lang="en-US"/>
        </a:p>
      </dgm:t>
    </dgm:pt>
    <dgm:pt modelId="{2EFA756D-2334-4201-AF03-C5F2927C828F}" type="sibTrans" cxnId="{C6EBECE9-3784-489E-9645-933893942940}">
      <dgm:prSet/>
      <dgm:spPr/>
      <dgm:t>
        <a:bodyPr/>
        <a:lstStyle/>
        <a:p>
          <a:endParaRPr lang="en-US"/>
        </a:p>
      </dgm:t>
    </dgm:pt>
    <dgm:pt modelId="{947A4A67-9881-461C-8FD8-593659C6FB66}">
      <dgm:prSet phldrT="[Text]" custT="1"/>
      <dgm:spPr/>
      <dgm:t>
        <a:bodyPr/>
        <a:lstStyle/>
        <a:p>
          <a:r>
            <a:rPr lang="en-US" sz="3200" dirty="0"/>
            <a:t>2014 141,849,000  </a:t>
          </a:r>
        </a:p>
      </dgm:t>
    </dgm:pt>
    <dgm:pt modelId="{B97DADD5-7CBE-430C-A890-5EDC2EF91C33}" type="parTrans" cxnId="{1058FDF3-9FEC-42A8-8F41-02D250A2CD9F}">
      <dgm:prSet/>
      <dgm:spPr/>
      <dgm:t>
        <a:bodyPr/>
        <a:lstStyle/>
        <a:p>
          <a:endParaRPr lang="en-US"/>
        </a:p>
      </dgm:t>
    </dgm:pt>
    <dgm:pt modelId="{BF7D6168-ADC8-4F27-9276-0B9487065143}" type="sibTrans" cxnId="{1058FDF3-9FEC-42A8-8F41-02D250A2CD9F}">
      <dgm:prSet/>
      <dgm:spPr/>
      <dgm:t>
        <a:bodyPr/>
        <a:lstStyle/>
        <a:p>
          <a:endParaRPr lang="en-US"/>
        </a:p>
      </dgm:t>
    </dgm:pt>
    <dgm:pt modelId="{FE3A9A96-276C-4D0C-AFD4-B9B4E5CE5CD8}">
      <dgm:prSet phldrT="[Text]" custT="1"/>
      <dgm:spPr/>
      <dgm:t>
        <a:bodyPr/>
        <a:lstStyle/>
        <a:p>
          <a:r>
            <a:rPr lang="en-US" sz="3200" i="0" dirty="0"/>
            <a:t>1986</a:t>
          </a:r>
          <a:r>
            <a:rPr lang="en-US" sz="3200" dirty="0"/>
            <a:t> 60,000,000 </a:t>
          </a:r>
        </a:p>
      </dgm:t>
    </dgm:pt>
    <dgm:pt modelId="{BA605AC9-6E26-408C-9CB8-E6E15C78EFC9}" type="parTrans" cxnId="{669FDBF4-407B-4A06-A318-687639578720}">
      <dgm:prSet/>
      <dgm:spPr/>
      <dgm:t>
        <a:bodyPr/>
        <a:lstStyle/>
        <a:p>
          <a:endParaRPr lang="en-US"/>
        </a:p>
      </dgm:t>
    </dgm:pt>
    <dgm:pt modelId="{18DFCB82-ACB6-48FF-8ABB-15B0B5DE531F}" type="sibTrans" cxnId="{669FDBF4-407B-4A06-A318-687639578720}">
      <dgm:prSet/>
      <dgm:spPr/>
      <dgm:t>
        <a:bodyPr/>
        <a:lstStyle/>
        <a:p>
          <a:endParaRPr lang="en-US"/>
        </a:p>
      </dgm:t>
    </dgm:pt>
    <dgm:pt modelId="{D7B4DFDC-0573-42D7-97CC-3184CA47CF84}" type="pres">
      <dgm:prSet presAssocID="{C146A0B8-E280-4669-BD3C-2F6B6CECD2B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4FE46A-C724-4C2F-85A1-47287BE26CB6}" type="pres">
      <dgm:prSet presAssocID="{C146A0B8-E280-4669-BD3C-2F6B6CECD2B1}" presName="arrow" presStyleLbl="bgShp" presStyleIdx="0" presStyleCnt="1"/>
      <dgm:spPr/>
    </dgm:pt>
    <dgm:pt modelId="{282D107E-EC5F-4F40-9A69-4CEEFB528A13}" type="pres">
      <dgm:prSet presAssocID="{C146A0B8-E280-4669-BD3C-2F6B6CECD2B1}" presName="arrowDiagram4" presStyleCnt="0"/>
      <dgm:spPr/>
    </dgm:pt>
    <dgm:pt modelId="{710CE8E2-9A53-454F-8753-2AC05D697A1A}" type="pres">
      <dgm:prSet presAssocID="{C90505CE-A3A8-49B8-8916-B2AAB6DC9E65}" presName="bullet4a" presStyleLbl="node1" presStyleIdx="0" presStyleCnt="4"/>
      <dgm:spPr/>
    </dgm:pt>
    <dgm:pt modelId="{510EF18F-E0B8-4A33-85FA-1344F1E9362A}" type="pres">
      <dgm:prSet presAssocID="{C90505CE-A3A8-49B8-8916-B2AAB6DC9E65}" presName="textBox4a" presStyleLbl="revTx" presStyleIdx="0" presStyleCnt="4" custScaleX="239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EC9F2-7CC3-40D2-A665-0C54748D8E5F}" type="pres">
      <dgm:prSet presAssocID="{FE3A9A96-276C-4D0C-AFD4-B9B4E5CE5CD8}" presName="bullet4b" presStyleLbl="node1" presStyleIdx="1" presStyleCnt="4" custLinFactX="-1256" custLinFactNeighborX="-100000" custLinFactNeighborY="53835"/>
      <dgm:spPr/>
    </dgm:pt>
    <dgm:pt modelId="{7CB937CF-900F-446D-9239-186954396809}" type="pres">
      <dgm:prSet presAssocID="{FE3A9A96-276C-4D0C-AFD4-B9B4E5CE5CD8}" presName="textBox4b" presStyleLbl="revTx" presStyleIdx="1" presStyleCnt="4" custScaleX="161543" custScaleY="46953" custLinFactNeighborX="-18397" custLinFactNeighborY="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E2C5-0329-4012-A273-7A1D2E4C7A57}" type="pres">
      <dgm:prSet presAssocID="{E4E43260-4727-4F3D-9D2B-ACE44D9C5FE2}" presName="bullet4c" presStyleLbl="node1" presStyleIdx="2" presStyleCnt="4" custAng="21029831" custLinFactX="-74161" custLinFactNeighborX="-100000" custLinFactNeighborY="36160"/>
      <dgm:spPr/>
    </dgm:pt>
    <dgm:pt modelId="{059CA304-A732-4122-8F4B-40E4DC78BA30}" type="pres">
      <dgm:prSet presAssocID="{E4E43260-4727-4F3D-9D2B-ACE44D9C5FE2}" presName="textBox4c" presStyleLbl="revTx" presStyleIdx="2" presStyleCnt="4" custScaleX="161545" custScaleY="27488" custLinFactNeighborX="-30113" custLinFactNeighborY="-19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42B04-B35B-4397-8074-A8B4C24B8C66}" type="pres">
      <dgm:prSet presAssocID="{947A4A67-9881-461C-8FD8-593659C6FB66}" presName="bullet4d" presStyleLbl="node1" presStyleIdx="3" presStyleCnt="4" custLinFactNeighborX="-67177" custLinFactNeighborY="8356"/>
      <dgm:spPr/>
    </dgm:pt>
    <dgm:pt modelId="{A4023A4B-98A8-4C4C-9C11-AEE4E0FBD241}" type="pres">
      <dgm:prSet presAssocID="{947A4A67-9881-461C-8FD8-593659C6FB66}" presName="textBox4d" presStyleLbl="revTx" presStyleIdx="3" presStyleCnt="4" custAng="0" custScaleX="154460" custScaleY="26791" custLinFactNeighborX="-52971" custLinFactNeighborY="-23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8FDF3-9FEC-42A8-8F41-02D250A2CD9F}" srcId="{C146A0B8-E280-4669-BD3C-2F6B6CECD2B1}" destId="{947A4A67-9881-461C-8FD8-593659C6FB66}" srcOrd="3" destOrd="0" parTransId="{B97DADD5-7CBE-430C-A890-5EDC2EF91C33}" sibTransId="{BF7D6168-ADC8-4F27-9276-0B9487065143}"/>
    <dgm:cxn modelId="{3E2B8EE2-F91B-4EB0-A73A-05534F7554AA}" type="presOf" srcId="{947A4A67-9881-461C-8FD8-593659C6FB66}" destId="{A4023A4B-98A8-4C4C-9C11-AEE4E0FBD241}" srcOrd="0" destOrd="0" presId="urn:microsoft.com/office/officeart/2005/8/layout/arrow2"/>
    <dgm:cxn modelId="{669FDBF4-407B-4A06-A318-687639578720}" srcId="{C146A0B8-E280-4669-BD3C-2F6B6CECD2B1}" destId="{FE3A9A96-276C-4D0C-AFD4-B9B4E5CE5CD8}" srcOrd="1" destOrd="0" parTransId="{BA605AC9-6E26-408C-9CB8-E6E15C78EFC9}" sibTransId="{18DFCB82-ACB6-48FF-8ABB-15B0B5DE531F}"/>
    <dgm:cxn modelId="{C6EBECE9-3784-489E-9645-933893942940}" srcId="{C146A0B8-E280-4669-BD3C-2F6B6CECD2B1}" destId="{E4E43260-4727-4F3D-9D2B-ACE44D9C5FE2}" srcOrd="2" destOrd="0" parTransId="{3FD221C5-0321-4701-A851-C10F157F9939}" sibTransId="{2EFA756D-2334-4201-AF03-C5F2927C828F}"/>
    <dgm:cxn modelId="{F1CB163F-97F0-4F45-BB16-F214BC814FA4}" type="presOf" srcId="{FE3A9A96-276C-4D0C-AFD4-B9B4E5CE5CD8}" destId="{7CB937CF-900F-446D-9239-186954396809}" srcOrd="0" destOrd="0" presId="urn:microsoft.com/office/officeart/2005/8/layout/arrow2"/>
    <dgm:cxn modelId="{4F956A0E-D0B8-4760-8D39-1B70B2A97693}" type="presOf" srcId="{E4E43260-4727-4F3D-9D2B-ACE44D9C5FE2}" destId="{059CA304-A732-4122-8F4B-40E4DC78BA30}" srcOrd="0" destOrd="0" presId="urn:microsoft.com/office/officeart/2005/8/layout/arrow2"/>
    <dgm:cxn modelId="{F0A23479-C88E-42D4-9DD2-383C010A0EBD}" type="presOf" srcId="{C146A0B8-E280-4669-BD3C-2F6B6CECD2B1}" destId="{D7B4DFDC-0573-42D7-97CC-3184CA47CF84}" srcOrd="0" destOrd="0" presId="urn:microsoft.com/office/officeart/2005/8/layout/arrow2"/>
    <dgm:cxn modelId="{843471FC-4BD1-48D9-B238-B5F6DACF733A}" srcId="{C146A0B8-E280-4669-BD3C-2F6B6CECD2B1}" destId="{C90505CE-A3A8-49B8-8916-B2AAB6DC9E65}" srcOrd="0" destOrd="0" parTransId="{556CE8B0-E786-4B6B-8BCD-63E78071E22C}" sibTransId="{083E0E75-957D-4F8E-86F8-F4149A8366E9}"/>
    <dgm:cxn modelId="{9AC6769E-C7CD-4746-BE27-17EB9D1C9CA3}" type="presOf" srcId="{C90505CE-A3A8-49B8-8916-B2AAB6DC9E65}" destId="{510EF18F-E0B8-4A33-85FA-1344F1E9362A}" srcOrd="0" destOrd="0" presId="urn:microsoft.com/office/officeart/2005/8/layout/arrow2"/>
    <dgm:cxn modelId="{7CCC7C6F-EFD5-4BCC-95AD-7A7565B18839}" type="presParOf" srcId="{D7B4DFDC-0573-42D7-97CC-3184CA47CF84}" destId="{684FE46A-C724-4C2F-85A1-47287BE26CB6}" srcOrd="0" destOrd="0" presId="urn:microsoft.com/office/officeart/2005/8/layout/arrow2"/>
    <dgm:cxn modelId="{95CD604C-25CC-421C-8C25-C729D783670F}" type="presParOf" srcId="{D7B4DFDC-0573-42D7-97CC-3184CA47CF84}" destId="{282D107E-EC5F-4F40-9A69-4CEEFB528A13}" srcOrd="1" destOrd="0" presId="urn:microsoft.com/office/officeart/2005/8/layout/arrow2"/>
    <dgm:cxn modelId="{62EE1DBF-0141-444C-A6C9-B4ED7D3B0C4B}" type="presParOf" srcId="{282D107E-EC5F-4F40-9A69-4CEEFB528A13}" destId="{710CE8E2-9A53-454F-8753-2AC05D697A1A}" srcOrd="0" destOrd="0" presId="urn:microsoft.com/office/officeart/2005/8/layout/arrow2"/>
    <dgm:cxn modelId="{73BF8835-8533-4FFE-8BE2-FB030C16241F}" type="presParOf" srcId="{282D107E-EC5F-4F40-9A69-4CEEFB528A13}" destId="{510EF18F-E0B8-4A33-85FA-1344F1E9362A}" srcOrd="1" destOrd="0" presId="urn:microsoft.com/office/officeart/2005/8/layout/arrow2"/>
    <dgm:cxn modelId="{E2C429E1-5D7F-4405-B5C5-99DFE7888A55}" type="presParOf" srcId="{282D107E-EC5F-4F40-9A69-4CEEFB528A13}" destId="{191EC9F2-7CC3-40D2-A665-0C54748D8E5F}" srcOrd="2" destOrd="0" presId="urn:microsoft.com/office/officeart/2005/8/layout/arrow2"/>
    <dgm:cxn modelId="{8611C757-A070-4978-B4E5-C8A832D172AD}" type="presParOf" srcId="{282D107E-EC5F-4F40-9A69-4CEEFB528A13}" destId="{7CB937CF-900F-446D-9239-186954396809}" srcOrd="3" destOrd="0" presId="urn:microsoft.com/office/officeart/2005/8/layout/arrow2"/>
    <dgm:cxn modelId="{B6CCC4B9-65F4-4B80-802F-58073C7DFBE1}" type="presParOf" srcId="{282D107E-EC5F-4F40-9A69-4CEEFB528A13}" destId="{94B1E2C5-0329-4012-A273-7A1D2E4C7A57}" srcOrd="4" destOrd="0" presId="urn:microsoft.com/office/officeart/2005/8/layout/arrow2"/>
    <dgm:cxn modelId="{3D6D9479-2C6B-4E33-B1CB-B95742DDBEBB}" type="presParOf" srcId="{282D107E-EC5F-4F40-9A69-4CEEFB528A13}" destId="{059CA304-A732-4122-8F4B-40E4DC78BA30}" srcOrd="5" destOrd="0" presId="urn:microsoft.com/office/officeart/2005/8/layout/arrow2"/>
    <dgm:cxn modelId="{CAC31327-C15A-4151-9593-2A0BD3615D77}" type="presParOf" srcId="{282D107E-EC5F-4F40-9A69-4CEEFB528A13}" destId="{A8042B04-B35B-4397-8074-A8B4C24B8C66}" srcOrd="6" destOrd="0" presId="urn:microsoft.com/office/officeart/2005/8/layout/arrow2"/>
    <dgm:cxn modelId="{A3FBBFCA-06EF-4B2D-A6E4-DB1645E0E270}" type="presParOf" srcId="{282D107E-EC5F-4F40-9A69-4CEEFB528A13}" destId="{A4023A4B-98A8-4C4C-9C11-AEE4E0FBD24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E9665A-AB84-40FF-8AAE-1F729EA7DAF4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FC5CB5-5281-4801-A2F7-2F743B37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5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D414DC-43E3-4635-B4B9-5417B5FE130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9CFF35-CE38-4CDB-B7C9-9FB582A9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204F3-0C35-4EDA-82EE-4CB5E58C61B5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4349-FEF8-4DBF-AD2D-B064B3AC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9gag.com/gag/7444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n@wstf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7772400" cy="259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Yakima Valley Agriculture: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Growth Opportunities and Constraints</a:t>
            </a: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7490"/>
            <a:ext cx="7210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82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 Apple Production: Spot the Trend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29318"/>
              </p:ext>
            </p:extLst>
          </p:nvPr>
        </p:nvGraphicFramePr>
        <p:xfrm>
          <a:off x="304800" y="14478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Measured in 40# box equivalents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223239"/>
            <a:ext cx="8229600" cy="96400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Larger Production, Smaller Trees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09600" y="4572000"/>
            <a:ext cx="3962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Stable WA Apple Acreage: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172,000 acres in 1993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179,000 acres in 2017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4.1% increase in acreage</a:t>
            </a: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" y="1238640"/>
            <a:ext cx="4884759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CAFD1F-09AD-4BEE-86DE-EC480D7A7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95" y="1238640"/>
            <a:ext cx="3877405" cy="2932984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6AB26887-D591-48DA-A6AE-85E67DC1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662" y="4572000"/>
            <a:ext cx="36576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Growth of Apple Production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 the same period: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83,088,000 boxes in 1993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134,471,000 boxes in 2017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 increase of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62%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5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Policy and Economic Challenges Drive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93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Calibration of Market Signals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Complexity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Increasingly precise pest management.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Food Safety: perfection and program management.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Competition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Customer consolidation.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Investment in new varieties.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Trade and access to customers.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Constraints on Inputs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Labor supply and cost vary according to both market and political forces.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Water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4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Varietal Development</a:t>
            </a:r>
          </a:p>
        </p:txBody>
      </p:sp>
      <p:pic>
        <p:nvPicPr>
          <p:cNvPr id="44035" name="Picture 4" descr="Freckles 17-3 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77517"/>
            <a:ext cx="44704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685800" y="1219199"/>
            <a:ext cx="32004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Apple Varieties in 1999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51% Red Delicious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17% Golden Delicious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10% Fuji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8% Gala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8% Granny Smith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6% Other Varieties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1219199"/>
            <a:ext cx="3048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2016 Crop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29% Red Delicious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23% Gala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11% Granny Smith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13% Fuji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5% Golden Delicious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6% Honeycrisp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13% Other Varieties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7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New Varieties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Where do they come from?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Random discoveries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Breeding programs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Patented material and trademarked names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Cost to buy in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Bet the farm on the right one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Establishment costs of $50,000 per acre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$1 million for a 20 acre orchard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3-5 years until full production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4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2016-17 Apple Export Markets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* In standard 40 pound boxes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Mexico 13,730,201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Canada 5,696,209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India 4,932,463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Taiwan 3,053,796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China 1,798,874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Indonesia 1,541,939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Dubai 1,375,863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Vietnam 1,344,462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Saudi Arabia 1,038,179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Hong Kong 1,012,310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Total: 41.75 million </a:t>
            </a:r>
          </a:p>
        </p:txBody>
      </p:sp>
      <p:pic>
        <p:nvPicPr>
          <p:cNvPr id="5" name="Picture 2" descr="Apple Glob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343400" cy="385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6019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Europe: 66,755</a:t>
            </a:r>
          </a:p>
        </p:txBody>
      </p:sp>
    </p:spTree>
    <p:extLst>
      <p:ext uri="{BB962C8B-B14F-4D97-AF65-F5344CB8AC3E}">
        <p14:creationId xmlns:p14="http://schemas.microsoft.com/office/powerpoint/2010/main" val="93970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Value of 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Mexico and Canada are number 1 and number 2 export markets for apples and pears.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$97 million in annual pear exports from WA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$345 million in annual apple exports from WA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$105 million in cherry exports from WA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Exports have increased 70% since NAFTA was passed.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Ensures rules-based resolution of trade disputes.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2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494EB-637B-4005-A5FE-E80B13B4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Transport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98AA7-AC2C-4A79-90FB-C2047A81E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173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Access to sea transport to Asia is a key advantage.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Transport cost from Yakima or Wenatchee to the Ports of Seattle or Tacoma is $1,200 per truckload (container).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Transport cost from the Puget Sound ports to Shanghai is $2,600-$2,900.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Transport cost from Central Washington to the East Coast of the United States is $8,000-$10,000 per truckload.</a:t>
            </a:r>
          </a:p>
        </p:txBody>
      </p:sp>
    </p:spTree>
    <p:extLst>
      <p:ext uri="{BB962C8B-B14F-4D97-AF65-F5344CB8AC3E}">
        <p14:creationId xmlns:p14="http://schemas.microsoft.com/office/powerpoint/2010/main" val="302491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Market Disruptions</a:t>
            </a:r>
          </a:p>
        </p:txBody>
      </p:sp>
      <p:pic>
        <p:nvPicPr>
          <p:cNvPr id="5" name="Picture 2" descr="http://www.zerohedge.com/sites/default/files/images/user5/imageroot/2015/02/harbor%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5541"/>
          <a:stretch>
            <a:fillRect/>
          </a:stretch>
        </p:blipFill>
        <p:spPr bwMode="auto">
          <a:xfrm>
            <a:off x="1752600" y="1115233"/>
            <a:ext cx="5491892" cy="41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553" y="5234189"/>
            <a:ext cx="8607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2014-15 port slowdowns began just as apple harvest completed and when peak Asian exports usually take place.</a:t>
            </a:r>
          </a:p>
        </p:txBody>
      </p:sp>
    </p:spTree>
    <p:extLst>
      <p:ext uri="{BB962C8B-B14F-4D97-AF65-F5344CB8AC3E}">
        <p14:creationId xmlns:p14="http://schemas.microsoft.com/office/powerpoint/2010/main" val="336537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Disparate Price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2014-15 Average FOB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Red Delicious $14.10 per box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Honeycrisp $54.93 per box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Average packing charges $10-$11 per box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Older varieties like Red Delicious are particularly dependent on the export market.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Consumer segmentation.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4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Enhancing the value of all segments of the tree fruit industry.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143000" y="1600200"/>
          <a:ext cx="7239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28194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Industry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8194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Education and 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46101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State Issues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348308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Labor and Legal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~160,000 total agricultural workers in WA</a:t>
            </a:r>
          </a:p>
          <a:p>
            <a:pPr marL="514350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90,000 seasonal at July peak (cherries)</a:t>
            </a:r>
          </a:p>
          <a:p>
            <a:pPr marL="514350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H2-A visa program in WA</a:t>
            </a:r>
          </a:p>
          <a:p>
            <a:pPr marL="914400" lvl="1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814 workers in 2006</a:t>
            </a:r>
          </a:p>
          <a:p>
            <a:pPr marL="914400" lvl="1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18,500 in 2017</a:t>
            </a:r>
          </a:p>
          <a:p>
            <a:pPr marL="914400" lvl="1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Housing and transportation plus higher wage</a:t>
            </a:r>
          </a:p>
          <a:p>
            <a:pPr marL="914400" lvl="1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$14.12 minimum in WA in 2018</a:t>
            </a:r>
          </a:p>
          <a:p>
            <a:pPr marL="1314450" lvl="2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With piece rates, often much higher income</a:t>
            </a:r>
          </a:p>
          <a:p>
            <a:pPr marL="914400" lvl="1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 guarantees that USDOL will meet deadlines</a:t>
            </a:r>
          </a:p>
          <a:p>
            <a:pPr marL="914400" lvl="1" indent="-457200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9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Labor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Harvest equipment such as platforms, conveyors.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Increases worker productivity, less physically demanding.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124200"/>
            <a:ext cx="6002095" cy="3681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027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Photo: Domex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Superfresh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Washington agriculture is poised for continued growth and global competitiveness.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Policy decisions and market forces will continue to force growers to replace existing inputs with new capital investments.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Smaller growers will find this uncertain environment most challenging.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long-term trend toward consolidation paired with growth is likely to continue.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2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xQTEhQUExQWFRQXFBQXFxcYGBQXFBUVFBQWFhQUFxcYHCggGBolHBQUITEhJSkrLi4uFx8zODMsNygtLiwBCgoKDg0OFxAQGywkICQsLCwsLCwsLCwsLCwsLCwsLCwsLCwsLCwsLCwsLCwsLCwsLCwsLCwsLCwsLCwsLCwsLP/AABEIALcBEwMBIgACEQEDEQH/xAAbAAACAwEBAQAAAAAAAAAAAAACBAABAwUGB//EADgQAAEDAQUFBgYBBQADAQAAAAEAAhEDBCExQVESYXGRoQUTgbHR8BQiMkLB4VJicpKi8YKy0hX/xAAZAQADAQEBAAAAAAAAAAAAAAAAAQIDBAX/xAAlEQACAgEFAQEAAQUAAAAAAAAAAQIREgMTITFBUWGhBCNCUoH/2gAMAwEAAhEDEQA/APrGe5ZWhrYwhOVzf+MEtVcbsF4nTOxcowbRgCFjUZH1RzTwvxWVaxB2MpqfPI30curUp6rN1RmTuhTtawNBwcRuWTmAYUvGb11RnF9X/Bi4v0WqMhJVU3aWuOSXbZnHJdEHS5MpL4YMobSB7ALl0aVmgX9EFWySqWorJcODlmlKnwhKfFkO5Q2cq80RiznGyEKxQTzqU5rE2XeE1MMRfuULqSKpSj7ku4nVaJ2Q1QRpoCxDtlC6orRIWypsLM1FXeJk2abCrYWfeqCsnyFoItQlqrvVW2mIhCohTaVSgCtlTZVotpAAhqNrVbVtTASbGkFks3NBWriFm4gKSiMYAt22hYGqDcsnBFX2F0PfFFRc4kqJYoMmfYnUGlL1LFoUYc4HBMNK4Ix09X/GmdmUo+iAshGS1ZR1TcqIX9JBPsHqNiVVrQkq9PQrp1rPKQrWJ+V65p6M1Lrg0jNUc803aqNYZvWzmuGIKprglbK4AqWdLVLOQuoxzIxKJ1nYR9SUdRoGkzhPYsqmGq69extyKQqUYXRDUUjKUWhEMdwWLqD9U44odtbpsydCD7I7UJJ9B2QJXdD1C5UpyRLimef+DeckL7E8YhegVg7h4q9yQsInln0iFkQvVnZ0asalFhybKpar+EPTX08xCEr0b7Aw4jkblk7slm/mrWqidtnniUe2uu/spk4kLF/ZIyKrcQsGcxz1Xep5/ZhGaVfZiFSmicWZ96jbUWZolELK84CU7QUzUVEQqpZ1B4xEICx2hRwLkdNdYmdUuCUYcigs3Y1F3oCXv1QuBRQ7GPiQoku7KiKQrPurKwOaNI1WU2jac67z5Jer22wYBx5ALzoaskv7lf8AD0HD/U6ZcdFRqrnUO1qdS4uLDvuHP1hP1SY+U45yjN02mLH6Z1bVsi/wGaVpdq3w4XbkL7C44kJapYHZG/3mufdnHts0xidmo9pGI6JWoxpwC5D7EYkuClCuGySQY5mVOpPPlBGNHRNEaLGq3QLOl2q3NpjeVrUtdOR8w4C/mssWuyrFnudkl3bRynwXRtNsYzDHLRc61W8nB3K4c8StoW+kZy/WZuYcxv8ADVZOpha067nXbXMrWo+mL5JOYERzW2TXBFWImlyWPeDTzWtqtU3C4czzWDHAGSJW0brkzffAT62lyWdUTta1MLYAI4ED8Lm1HaK4P8oU1+ll6EuQgTnCLYBwK0szoIVDgmGTil6cAxtAnSRPJZW3tRrLh8x3YDiVD56LXHYy9pQlhXC//Xq7UyI/jHy+vVday9otqC4w7MZjhqFTTRNpm1SmQLvwuZXoVMdmeS6PdSJJKoENvJ2RvKVjo4vwlT+JTLKNUDCEzae3KTbhL/7YgeJifBL0u3mEwQRxF3QlVcn4Kor0Sqh03qm1YXTtttosufBJvho2ruOHVcG3dqh1zGBt+JMkjhgOquLb8IkkvTepWKy7xY0e0G7MOZtO1BieOiWrWknABvCT1KskcqWgDE+qyNubqeRXNqPGZEperamjOeCHJIpRbOoe0f6eoUXENuGnX9K1OcR7cvh9qr1ic0o+qhfUS9R68iMT0mw3VFdK2ub9LiOBICUc9ZOetVFGbZ26XbDxiQ7j+k47t0EXsg4SDN2dxXljVhV8Sk9FMWZ6KrbacfW47tn1Kplos5+p7x/4+krz3foTUTWn+icj2Nnp0HN+o7jPosDQYD9d3Az5Ly1O0lpkGE1S7W/kPEeiNp/WLNfD0jLNSefmcZu1vTDeyKQ18SvPi1g4OQP7Q3kpPSn5IM16jv1qFJouF4OE/krmV2zoNwSXxrT93n6Iu8nBw5q4aTj2xSmn4bfDXfUOBlSp2c7L5gdEu58YnqgNqA+8c58lpUvGRcfUG+yOGIA8Vm+mACXOAj3csq9va0SXToBifBce19od4dAPcrRKTIbQ5Ut4+1vP9LGt2i6IEDhj1SBqoe8V0RZbigJU20MqhF7SgMXi46i481mULnQqEdSl2zUAIMOOp/MYrn2mu55lxk+XDRJ1reBheei5tqt7jdhw9VOUV0VjJ9nUq1QMSB4hKutrNSeAXMbqVW1KW4ylpIfPaDcgSs6lt3RxS23ohDf+pPUkVtxNHWt5N0Dl+UJDj9TjwUF3v3CF+ChybLUUgKjwMFiGzeUL36qi4uwQARcoh7nUnkojgD7C56yc5CXIHOXIkbNlPcsXPROKweVoiGU5yzL1TnLJzlokQzTvFBWSxKDbVUTY93sqi5JCqi71OibG2VYKY71czbUFQhOhWdTvAhL0iKyxtHaLWZydAnVBdnSfaIxSle2Thd5rkVO0ycG8yszbXaAc0ZIeLH6lXMnxKVq2sBIVa+Zx194JdzsyUs34CgvRqpb3ZXe96FvaLxv4j0Sc6Im0yf2lZeKH6faZzHvxWze0Acj09VzRTjG/oFTnHXkjNhgh+v2jGCRrWouxKxcEMIu+wUUug3OWcqOUAyQMF9SVbHSrDRrPDDmjG64cL0rCgms15KPqAZ8kDnAeysdok3XJDNXP3c1k+TiUYarj3mnYUYikM79yMuVl0LIvAQMsvVrEvURQH1RlUEAi8HBU568vZu03gY4nO+7dK7ItYABJE3DxPkuSMrNJRoac5ZPKAVgRPu5A562RmynuWLio9yyc5aIzZHuQFBVf8p4HyQucrRLCJVbayfUjNYutAwGKbnFegoSY6KiCraw3FJGuJxE+/BLvOePE+qz3b6L2q7GKtsc7cEqXacz+Bmqcd/KSeZUDTw8/2lZSRe1HqUDn+KMtHHy5m5V04Xn0RYUBsZuMIp0A4lVOgJOpIQna9lAFPfvngFTawyF/NEWk4kKm0Ai0AJcTkhDStw3goQlZVGWxvVFiMjiqc1OxUYlwGQyxVbIJkm9abCmwMSnYUWHQELqqjnhZuM/tICOvxKE1ALgJRwEJPspgAKjtFck6Kys9ooAp4uvN6z2hpPG/yhH3ZO5X3KLCjHvBootrtOqiLCjvhrdMEe0D7hL97N3TTihhou1vxm8aLiOngYeJzhQbjzE/lK1Kka46RzVmtEY4e5hPkOBj5tRyP/0gLnaj/ZLNqtOHHOUbqmsdck7YqibOcYInJXtnXolnlx+kjj44LM1iBN0+dyLY8VQ1VkjE8hzQjhql+8GcjwHoi2hNxIFxu2fJO2TijTYE7Watrow/GKFlQE53z73LWpTETtDzRkPAoP8A6erPSVGXZf8Ar6JJ9o2Th4j89UTqp+1s3DPzTtk4occ6eN+im3GXQeqWa153fhEKOEuw580+QaiFUAOM4z+lqCND0PkVm0NGp4k/hE6qqSZLa8DqDZJAIPC8XaFBhEzfuQl960D7vMYxw9d6Uk10ONPshjfyPohJ0WjS2DjOW5U23kS2ZwxE46KM2aYIzJ4e/BZkDhwI9E4bZfeGk8CCN9xV0bazNg65ayluP4LbX0QLd55hVsbz0XYp1WOJIaDAndGuEIXGmY+VkT/TofyjeKWicg0hv5gIdlu/ou06kyDDAeAbKFtOmfsywgJ7wnos48N/qULW7+X7XW+Gp/wPK7mr+Gpfx6n1T3kLaZx+7bv5Kjs6keH7XVNnpE/Q6eJ9UJsdPR3gXJ7y/RbTOSSNen7QmNV1XWSn/X1QGy09XeI9UbqDaZyy0aqLo/CUtT/qrT3ULakCHDWMFQrxOQH/AFJPp/v3uWsB1xwunqs6Hfw2NYTebseSI1hEAyhqsGXLwSdo2oTVMTtDDqgvgN0gTwQ07UIIEXpVgki474E+SJlhcXTMDfKdILY+XjZM3njhwSfxOV0ZfhM07LrJ6LUWcf26DHlN6SKsVFQuH0zJuInObkbqdQgCIGF5AjwxTvdERtXf3HZ6H5uQVGo0YX8BHUyTyCaiyXJGNOxkCC7xj1WosgF5J8YF27CfBV8QcruEz/kZPVZufKrD6TkanYG/y5m/ohNYZADr+uiwhSIVKKJbZoahOP6Q7aBxVtMGSJ3GQDobslQgiYic8PA5qpWYVymBcomvi8LMFXtJDG2ODsBfp+W68OU4AWk5QQlQU01+1uec8Gv46O35533mZQTKjNoptSDMQdVsKgzA/KxAmcZGINxHEIXPhYShRtGSYxLROzInXA+7kFCoJmPfuVgakiFnePp4cN6VGsZJO2M21+k+70oam84Rj79hKNLtqXE8cb03ZIH1XnEbjB9VeNIic3KRoK7hEEjh5qG1un6svFR4B+bC7ym5ZE7MiPZj1SpE2xmla3X7Rm6737xRfGk4evvJc2pUlCwPOBnC7z6oxTG5UdF1uIUPaO43xhBASVGSL9emvVESBncjFCUh828a9Coud8Rw9+KtLBDyNTRcThEcFKdldrKcYOfCSeiY7iPqGzvedk/4/UeSvkx4EmWaN/NadyNAOU8b1u6oz+Tnf2gMHN0k8gh78j6WtbvjaP8AvPSEYjslOjIkAnf9vM3BWWtGJaNw+c9Iaf8AJZVHOde4k8STHNZkBNJCtm5rDIE7yYH+LY8yq752R2R/SA3nGPis28PfFUYVWIGFCVbiEBTJISqhVPu9CUwDBVTpzWbitqFRoBJG07IH6RvOqG6BIzDuXmpVqlxkmTmUDnqkxGkqiUBKolMApRA++Ky2lNrDkgDYhUh2rkJQA62sHQHyCPpqD6hud/JvUb8FnXL2H5gL8CPpdvBCWDkxQtRaIIDmHFpw4g/ad4SaGmW1wO46H1QYG8H9Iq9mABfTJdTzn6mf3R5rEVjGo8JHqocC1MYY8cFYe3QXrIAHAoS2Fk4msZIZJBvw4eKxayDdfd+vwFQMaLVrgpL4Ywzsv5ZkG78XLnV6d5gxfcBhjhwu6J6nWOtywqCTd/1NP6DiLlwBgcP++KFtEmYHvXyTNexubecImPBK0HuF6akmrRLTugXtg4aZ7lFm/FRUTZ3fiXxAOyNGAN5kXnxKXFNEXoHVN6CAw1TbWZjUKbaYgiNVUgLPbVEqqFYReqlDKEuTokMuQhCoTKYFl2iAlWhddxTAhPNXKEBRyBECtCoUwLJQlU4qnFMC1AVUqpSA1Y5WVmjBQBRVhyEqpQBvQruY7aaYPQjQjMJl9nbV+akNl/3U9d7PRIAogSLwYKAKm/MH3ctW2iPq55H0TYe2vc+GVcn/AGv3OGu//iRrUnMOy4Qfd41CTQ0zdwz981mRxWQcRhh75LSnWnGfyocEaRlQ5ZKYcYJidUxarHsG4gxpCQ4FW+qcFg4OzpjqxqqLrVicTml3O5K3OQE3JpEtgyPcqKKKqJsY7wK9qViiatKMLDKEooQOcmhMMKtpBKkJiLUJhUXKkwLJVsEmAJJuQi9dKy1qdJs4v4dApk6XA4q3yad02i3adBecvfmuVUfJk56K7RXc90uP6WaUIVy+xylfC6LQoiUJWhBYVEqAoZTEQlUSoqKAClUFFEDCi5QHPwKEIjckBbkJRt0QkIAkqShKqUwDlP2e2Nc3u617ftf9zP0ucpKQDFtsjqRvvacHDA+hS7r03Y7eWDZcNqmcWnLgrttggbdM7VPq1FBYo2qQbzcmGvDs0mDKu8YEhJouzepTJzu5LODmjZWm43H3grez3dzU4jyMpUQlm/qFEsR5I2CuVFEzMsvKpRRMCwIVF6iiYEBUAlRRAitvRC4q1EwI0KBWogRRKkqKIAhQlRRMYMqKKIAIKlFEgI5WL1FEAUDdwRyoogASgKiiYElQlUogC1tYra6mbrwcWnA/tWokMbtNibVb3lG7VpuE5wuS16iiYkW4Kg86+aiiQwjXG7qrUUToV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xQTEhQUExQWFRQXFBQXFxcYGBQXFBUVFBQWFhQUFxcYHCggGBolHBQUITEhJSkrLi4uFx8zODMsNygtLiwBCgoKDg0OFxAQGywkICQsLCwsLCwsLCwsLCwsLCwsLCwsLCwsLCwsLCwsLCwsLCwsLCwsLCwsLCwsLCwsLCwsLP/AABEIALcBEwMBIgACEQEDEQH/xAAbAAACAwEBAQAAAAAAAAAAAAACBAABAwUGB//EADgQAAEDAQUFBgYBBQADAQAAAAEAAhEDBCExQVESYXGRoQUTgbHR8BQiMkLB4VJicpKi8YKy0hX/xAAZAQADAQEBAAAAAAAAAAAAAAAAAQIDBAX/xAAlEQACAgEFAQEAAQUAAAAAAAAAAQIREgMTITFBUWGhBCNCUoH/2gAMAwEAAhEDEQA/APrGe5ZWhrYwhOVzf+MEtVcbsF4nTOxcowbRgCFjUZH1RzTwvxWVaxB2MpqfPI30curUp6rN1RmTuhTtawNBwcRuWTmAYUvGb11RnF9X/Bi4v0WqMhJVU3aWuOSXbZnHJdEHS5MpL4YMobSB7ALl0aVmgX9EFWySqWorJcODlmlKnwhKfFkO5Q2cq80RiznGyEKxQTzqU5rE2XeE1MMRfuULqSKpSj7ku4nVaJ2Q1QRpoCxDtlC6orRIWypsLM1FXeJk2abCrYWfeqCsnyFoItQlqrvVW2mIhCohTaVSgCtlTZVotpAAhqNrVbVtTASbGkFks3NBWriFm4gKSiMYAt22hYGqDcsnBFX2F0PfFFRc4kqJYoMmfYnUGlL1LFoUYc4HBMNK4Ix09X/GmdmUo+iAshGS1ZR1TcqIX9JBPsHqNiVVrQkq9PQrp1rPKQrWJ+V65p6M1Lrg0jNUc803aqNYZvWzmuGIKprglbK4AqWdLVLOQuoxzIxKJ1nYR9SUdRoGkzhPYsqmGq69extyKQqUYXRDUUjKUWhEMdwWLqD9U44odtbpsydCD7I7UJJ9B2QJXdD1C5UpyRLimef+DeckL7E8YhegVg7h4q9yQsInln0iFkQvVnZ0asalFhybKpar+EPTX08xCEr0b7Aw4jkblk7slm/mrWqidtnniUe2uu/spk4kLF/ZIyKrcQsGcxz1Xep5/ZhGaVfZiFSmicWZ96jbUWZolELK84CU7QUzUVEQqpZ1B4xEICx2hRwLkdNdYmdUuCUYcigs3Y1F3oCXv1QuBRQ7GPiQoku7KiKQrPurKwOaNI1WU2jac67z5Jer22wYBx5ALzoaskv7lf8AD0HD/U6ZcdFRqrnUO1qdS4uLDvuHP1hP1SY+U45yjN02mLH6Z1bVsi/wGaVpdq3w4XbkL7C44kJapYHZG/3mufdnHts0xidmo9pGI6JWoxpwC5D7EYkuClCuGySQY5mVOpPPlBGNHRNEaLGq3QLOl2q3NpjeVrUtdOR8w4C/mssWuyrFnudkl3bRynwXRtNsYzDHLRc61W8nB3K4c8StoW+kZy/WZuYcxv8ADVZOpha067nXbXMrWo+mL5JOYERzW2TXBFWImlyWPeDTzWtqtU3C4czzWDHAGSJW0brkzffAT62lyWdUTta1MLYAI4ED8Lm1HaK4P8oU1+ll6EuQgTnCLYBwK0szoIVDgmGTil6cAxtAnSRPJZW3tRrLh8x3YDiVD56LXHYy9pQlhXC//Xq7UyI/jHy+vVday9otqC4w7MZjhqFTTRNpm1SmQLvwuZXoVMdmeS6PdSJJKoENvJ2RvKVjo4vwlT+JTLKNUDCEzae3KTbhL/7YgeJifBL0u3mEwQRxF3QlVcn4Kor0Sqh03qm1YXTtttosufBJvho2ruOHVcG3dqh1zGBt+JMkjhgOquLb8IkkvTepWKy7xY0e0G7MOZtO1BieOiWrWknABvCT1KskcqWgDE+qyNubqeRXNqPGZEperamjOeCHJIpRbOoe0f6eoUXENuGnX9K1OcR7cvh9qr1ic0o+qhfUS9R68iMT0mw3VFdK2ub9LiOBICUc9ZOetVFGbZ26XbDxiQ7j+k47t0EXsg4SDN2dxXljVhV8Sk9FMWZ6KrbacfW47tn1Kplos5+p7x/4+krz3foTUTWn+icj2Nnp0HN+o7jPosDQYD9d3Az5Ly1O0lpkGE1S7W/kPEeiNp/WLNfD0jLNSefmcZu1vTDeyKQ18SvPi1g4OQP7Q3kpPSn5IM16jv1qFJouF4OE/krmV2zoNwSXxrT93n6Iu8nBw5q4aTj2xSmn4bfDXfUOBlSp2c7L5gdEu58YnqgNqA+8c58lpUvGRcfUG+yOGIA8Vm+mACXOAj3csq9va0SXToBifBce19od4dAPcrRKTIbQ5Ut4+1vP9LGt2i6IEDhj1SBqoe8V0RZbigJU20MqhF7SgMXi46i481mULnQqEdSl2zUAIMOOp/MYrn2mu55lxk+XDRJ1reBheei5tqt7jdhw9VOUV0VjJ9nUq1QMSB4hKutrNSeAXMbqVW1KW4ylpIfPaDcgSs6lt3RxS23ohDf+pPUkVtxNHWt5N0Dl+UJDj9TjwUF3v3CF+ChybLUUgKjwMFiGzeUL36qi4uwQARcoh7nUnkojgD7C56yc5CXIHOXIkbNlPcsXPROKweVoiGU5yzL1TnLJzlokQzTvFBWSxKDbVUTY93sqi5JCqi71OibG2VYKY71czbUFQhOhWdTvAhL0iKyxtHaLWZydAnVBdnSfaIxSle2Thd5rkVO0ycG8yszbXaAc0ZIeLH6lXMnxKVq2sBIVa+Zx194JdzsyUs34CgvRqpb3ZXe96FvaLxv4j0Sc6Im0yf2lZeKH6faZzHvxWze0Acj09VzRTjG/oFTnHXkjNhgh+v2jGCRrWouxKxcEMIu+wUUug3OWcqOUAyQMF9SVbHSrDRrPDDmjG64cL0rCgms15KPqAZ8kDnAeysdok3XJDNXP3c1k+TiUYarj3mnYUYikM79yMuVl0LIvAQMsvVrEvURQH1RlUEAi8HBU568vZu03gY4nO+7dK7ItYABJE3DxPkuSMrNJRoac5ZPKAVgRPu5A562RmynuWLio9yyc5aIzZHuQFBVf8p4HyQucrRLCJVbayfUjNYutAwGKbnFegoSY6KiCraw3FJGuJxE+/BLvOePE+qz3b6L2q7GKtsc7cEqXacz+Bmqcd/KSeZUDTw8/2lZSRe1HqUDn+KMtHHy5m5V04Xn0RYUBsZuMIp0A4lVOgJOpIQna9lAFPfvngFTawyF/NEWk4kKm0Ai0AJcTkhDStw3goQlZVGWxvVFiMjiqc1OxUYlwGQyxVbIJkm9abCmwMSnYUWHQELqqjnhZuM/tICOvxKE1ALgJRwEJPspgAKjtFck6Kys9ooAp4uvN6z2hpPG/yhH3ZO5X3KLCjHvBootrtOqiLCjvhrdMEe0D7hL97N3TTihhou1vxm8aLiOngYeJzhQbjzE/lK1Kka46RzVmtEY4e5hPkOBj5tRyP/0gLnaj/ZLNqtOHHOUbqmsdck7YqibOcYInJXtnXolnlx+kjj44LM1iBN0+dyLY8VQ1VkjE8hzQjhql+8GcjwHoi2hNxIFxu2fJO2TijTYE7Watrow/GKFlQE53z73LWpTETtDzRkPAoP8A6erPSVGXZf8Ar6JJ9o2Th4j89UTqp+1s3DPzTtk4occ6eN+im3GXQeqWa153fhEKOEuw580+QaiFUAOM4z+lqCND0PkVm0NGp4k/hE6qqSZLa8DqDZJAIPC8XaFBhEzfuQl960D7vMYxw9d6Uk10ONPshjfyPohJ0WjS2DjOW5U23kS2ZwxE46KM2aYIzJ4e/BZkDhwI9E4bZfeGk8CCN9xV0bazNg65ayluP4LbX0QLd55hVsbz0XYp1WOJIaDAndGuEIXGmY+VkT/TofyjeKWicg0hv5gIdlu/ou06kyDDAeAbKFtOmfsywgJ7wnos48N/qULW7+X7XW+Gp/wPK7mr+Gpfx6n1T3kLaZx+7bv5Kjs6keH7XVNnpE/Q6eJ9UJsdPR3gXJ7y/RbTOSSNen7QmNV1XWSn/X1QGy09XeI9UbqDaZyy0aqLo/CUtT/qrT3ULakCHDWMFQrxOQH/AFJPp/v3uWsB1xwunqs6Hfw2NYTebseSI1hEAyhqsGXLwSdo2oTVMTtDDqgvgN0gTwQ07UIIEXpVgki474E+SJlhcXTMDfKdILY+XjZM3njhwSfxOV0ZfhM07LrJ6LUWcf26DHlN6SKsVFQuH0zJuInObkbqdQgCIGF5AjwxTvdERtXf3HZ6H5uQVGo0YX8BHUyTyCaiyXJGNOxkCC7xj1WosgF5J8YF27CfBV8QcruEz/kZPVZufKrD6TkanYG/y5m/ohNYZADr+uiwhSIVKKJbZoahOP6Q7aBxVtMGSJ3GQDobslQgiYic8PA5qpWYVymBcomvi8LMFXtJDG2ODsBfp+W68OU4AWk5QQlQU01+1uec8Gv46O35533mZQTKjNoptSDMQdVsKgzA/KxAmcZGINxHEIXPhYShRtGSYxLROzInXA+7kFCoJmPfuVgakiFnePp4cN6VGsZJO2M21+k+70oam84Rj79hKNLtqXE8cb03ZIH1XnEbjB9VeNIic3KRoK7hEEjh5qG1un6svFR4B+bC7ym5ZE7MiPZj1SpE2xmla3X7Rm6737xRfGk4evvJc2pUlCwPOBnC7z6oxTG5UdF1uIUPaO43xhBASVGSL9emvVESBncjFCUh828a9Coud8Rw9+KtLBDyNTRcThEcFKdldrKcYOfCSeiY7iPqGzvedk/4/UeSvkx4EmWaN/NadyNAOU8b1u6oz+Tnf2gMHN0k8gh78j6WtbvjaP8AvPSEYjslOjIkAnf9vM3BWWtGJaNw+c9Iaf8AJZVHOde4k8STHNZkBNJCtm5rDIE7yYH+LY8yq752R2R/SA3nGPis28PfFUYVWIGFCVbiEBTJISqhVPu9CUwDBVTpzWbitqFRoBJG07IH6RvOqG6BIzDuXmpVqlxkmTmUDnqkxGkqiUBKolMApRA++Ky2lNrDkgDYhUh2rkJQA62sHQHyCPpqD6hud/JvUb8FnXL2H5gL8CPpdvBCWDkxQtRaIIDmHFpw4g/ad4SaGmW1wO46H1QYG8H9Iq9mABfTJdTzn6mf3R5rEVjGo8JHqocC1MYY8cFYe3QXrIAHAoS2Fk4msZIZJBvw4eKxayDdfd+vwFQMaLVrgpL4Ywzsv5ZkG78XLnV6d5gxfcBhjhwu6J6nWOtywqCTd/1NP6DiLlwBgcP++KFtEmYHvXyTNexubecImPBK0HuF6akmrRLTugXtg4aZ7lFm/FRUTZ3fiXxAOyNGAN5kXnxKXFNEXoHVN6CAw1TbWZjUKbaYgiNVUgLPbVEqqFYReqlDKEuTokMuQhCoTKYFl2iAlWhddxTAhPNXKEBRyBECtCoUwLJQlU4qnFMC1AVUqpSA1Y5WVmjBQBRVhyEqpQBvQruY7aaYPQjQjMJl9nbV+akNl/3U9d7PRIAogSLwYKAKm/MH3ctW2iPq55H0TYe2vc+GVcn/AGv3OGu//iRrUnMOy4Qfd41CTQ0zdwz981mRxWQcRhh75LSnWnGfyocEaRlQ5ZKYcYJidUxarHsG4gxpCQ4FW+qcFg4OzpjqxqqLrVicTml3O5K3OQE3JpEtgyPcqKKKqJsY7wK9qViiatKMLDKEooQOcmhMMKtpBKkJiLUJhUXKkwLJVsEmAJJuQi9dKy1qdJs4v4dApk6XA4q3yad02i3adBecvfmuVUfJk56K7RXc90uP6WaUIVy+xylfC6LQoiUJWhBYVEqAoZTEQlUSoqKAClUFFEDCi5QHPwKEIjckBbkJRt0QkIAkqShKqUwDlP2e2Nc3u617ftf9zP0ucpKQDFtsjqRvvacHDA+hS7r03Y7eWDZcNqmcWnLgrttggbdM7VPq1FBYo2qQbzcmGvDs0mDKu8YEhJouzepTJzu5LODmjZWm43H3grez3dzU4jyMpUQlm/qFEsR5I2CuVFEzMsvKpRRMCwIVF6iiYEBUAlRRAitvRC4q1EwI0KBWogRRKkqKIAhQlRRMYMqKKIAIKlFEgI5WL1FEAUDdwRyoogASgKiiYElQlUogC1tYra6mbrwcWnA/tWokMbtNibVb3lG7VpuE5wuS16iiYkW4Kg86+aiiQwjXG7qrUUToV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210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43200" y="409575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Jon DeVaney, President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jon@wstfa.org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105 S. 18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Street, Suite 116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Yakima, WA 98901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509-452-8555</a:t>
            </a:r>
          </a:p>
        </p:txBody>
      </p:sp>
    </p:spTree>
    <p:extLst>
      <p:ext uri="{BB962C8B-B14F-4D97-AF65-F5344CB8AC3E}">
        <p14:creationId xmlns:p14="http://schemas.microsoft.com/office/powerpoint/2010/main" val="350924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Agriculture in Washington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$10.6 billion in production in 2016.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2016 top crops: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Apples $2.39 billion (22% of state’s ag value)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Milk $1.1 billion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Potatoes $813 million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Cattle $704 million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Wheat  $657 million</a:t>
            </a:r>
          </a:p>
        </p:txBody>
      </p:sp>
    </p:spTree>
    <p:extLst>
      <p:ext uri="{BB962C8B-B14F-4D97-AF65-F5344CB8AC3E}">
        <p14:creationId xmlns:p14="http://schemas.microsoft.com/office/powerpoint/2010/main" val="32773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Top Crops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971550" lvl="1" indent="-51435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6.	Cherries $503 million</a:t>
            </a:r>
          </a:p>
          <a:p>
            <a:pPr marL="971550" lvl="1" indent="-514350">
              <a:buAutoNum type="arabicPeriod" startAt="7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Hay $479 million</a:t>
            </a:r>
          </a:p>
          <a:p>
            <a:pPr marL="971550" lvl="1" indent="-514350">
              <a:buAutoNum type="arabicPeriod" startAt="7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Hops $382 million</a:t>
            </a:r>
          </a:p>
          <a:p>
            <a:pPr marL="971550" lvl="1" indent="-514350">
              <a:buAutoNum type="arabicPeriod" startAt="9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Grapes $360 million</a:t>
            </a:r>
          </a:p>
          <a:p>
            <a:pPr marL="971550" lvl="1" indent="-514350">
              <a:buAutoNum type="arabicPeriod" startAt="9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Pears $233 million</a:t>
            </a:r>
          </a:p>
          <a:p>
            <a:pPr marL="971550" lvl="1" indent="-514350">
              <a:buNone/>
            </a:pPr>
            <a:endParaRPr lang="en-US" sz="3200" dirty="0"/>
          </a:p>
          <a:p>
            <a:pPr marL="971550" lvl="1" indent="-51435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All together, tree fruit is more than </a:t>
            </a:r>
            <a:r>
              <a:rPr lang="en-US" sz="3200" dirty="0">
                <a:solidFill>
                  <a:srgbClr val="C00000"/>
                </a:solidFill>
              </a:rPr>
              <a:t>29%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of WA ag value at the farm gate.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4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Big Apple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$3.4 billion in value after packing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$254.4 million in state and local taxes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$7.5 billion in total economic impact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39,340 direct jobs (orchard to packing)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21,870 indirect jobs (transportation, suppliers)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$955 million in direct employee compensation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$1 billion in indirect employee compensation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3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Yakima County had 111,531 jobs in 2016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31,360 of those were in agriculture (28%)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64% of the 12,625 jobs added in Yakima County from 2004-2016 were in Agriculture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Only 21.8% of total wages, why?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Seasonal Employment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Support functions are separate firms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Trucking and freight brokerage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Sales and marketing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Supplies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Still, ag wages grew at more than double the overall rate during that period. (157% versus 64% overall)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5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This is the 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Yakima County is #12 highest US County for Ag production value, and #1 for apples.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More than 60% of U.S. Apples produced in Washington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Over 30% of our fruit crops are exported overseas, where our quality is in high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Even to apple producing nations like China, which is number one at 8 times U.S. production.</a:t>
            </a:r>
          </a:p>
        </p:txBody>
      </p:sp>
    </p:spTree>
    <p:extLst>
      <p:ext uri="{BB962C8B-B14F-4D97-AF65-F5344CB8AC3E}">
        <p14:creationId xmlns:p14="http://schemas.microsoft.com/office/powerpoint/2010/main" val="143335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Organics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78" y="1143000"/>
            <a:ext cx="8229600" cy="5486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93% of US Organic apples are grown in WA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79% of US Organic pears are grown in WA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94% of US Organic cherries are grown in WA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Tree Fruit is more than 60% of WA organic farmgate value and 23% of organic acreage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Organic yields per acre are increasing as higher densities planted to organic, more acres being planted as well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11% of apple acreage is organic, about 7% of fresh sales</a:t>
            </a:r>
          </a:p>
        </p:txBody>
      </p:sp>
    </p:spTree>
    <p:extLst>
      <p:ext uri="{BB962C8B-B14F-4D97-AF65-F5344CB8AC3E}">
        <p14:creationId xmlns:p14="http://schemas.microsoft.com/office/powerpoint/2010/main" val="308270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 Farms with Apple Production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1910 – 27,150 farms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1920 – 35,535 farms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1935 – 44,293 farms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1954 – 10,318 farms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1964 – 6,364 farms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1987 – 5,169 farms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2007 – 3,052 farms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2012 – 2,839 farms</a:t>
            </a:r>
          </a:p>
        </p:txBody>
      </p:sp>
      <p:pic>
        <p:nvPicPr>
          <p:cNvPr id="1027" name="Picture 3" descr="C:\Users\Jon\AppData\Local\Microsoft\Windows\Temporary Internet Files\Content.IE5\38J0SY4E\MC9102172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1828800"/>
            <a:ext cx="334799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1010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Yakima Valley Agriculture: Growth Opportunities and Constraints</vt:lpstr>
      <vt:lpstr>Enhancing the value of all segments of the tree fruit industry.</vt:lpstr>
      <vt:lpstr>Agriculture in Washington</vt:lpstr>
      <vt:lpstr>Top Crops (Cont.)</vt:lpstr>
      <vt:lpstr>The Big Apple</vt:lpstr>
      <vt:lpstr>Employment</vt:lpstr>
      <vt:lpstr>This is the Place</vt:lpstr>
      <vt:lpstr>Organics</vt:lpstr>
      <vt:lpstr>WA Farms with Apple Production</vt:lpstr>
      <vt:lpstr>WA Apple Production: Spot the Trend</vt:lpstr>
      <vt:lpstr>Larger Production, Smaller Trees</vt:lpstr>
      <vt:lpstr>Policy and Economic Challenges Drive Consolidation</vt:lpstr>
      <vt:lpstr>Varietal Development</vt:lpstr>
      <vt:lpstr>New Varieties</vt:lpstr>
      <vt:lpstr>2016-17 Apple Export Markets * In standard 40 pound boxes</vt:lpstr>
      <vt:lpstr>Value of NAFTA</vt:lpstr>
      <vt:lpstr>Transport Costs</vt:lpstr>
      <vt:lpstr>Market Disruptions</vt:lpstr>
      <vt:lpstr>Disparate Price Impacts</vt:lpstr>
      <vt:lpstr>Labor and Legal Status</vt:lpstr>
      <vt:lpstr>Labor Assistance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Merging Industry Associations</dc:title>
  <dc:creator>Jon</dc:creator>
  <cp:lastModifiedBy>Meseck, Don (ESD)</cp:lastModifiedBy>
  <cp:revision>120</cp:revision>
  <cp:lastPrinted>2018-07-19T17:45:13Z</cp:lastPrinted>
  <dcterms:created xsi:type="dcterms:W3CDTF">2014-09-10T15:52:26Z</dcterms:created>
  <dcterms:modified xsi:type="dcterms:W3CDTF">2018-07-19T20:10:37Z</dcterms:modified>
</cp:coreProperties>
</file>